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handoutMasterIdLst>
    <p:handoutMasterId r:id="rId17"/>
  </p:handoutMasterIdLst>
  <p:sldIdLst>
    <p:sldId id="256" r:id="rId2"/>
    <p:sldId id="279" r:id="rId3"/>
    <p:sldId id="292" r:id="rId4"/>
    <p:sldId id="283" r:id="rId5"/>
    <p:sldId id="287" r:id="rId6"/>
    <p:sldId id="288" r:id="rId7"/>
    <p:sldId id="290" r:id="rId8"/>
    <p:sldId id="281" r:id="rId9"/>
    <p:sldId id="282" r:id="rId10"/>
    <p:sldId id="284" r:id="rId11"/>
    <p:sldId id="286" r:id="rId12"/>
    <p:sldId id="289" r:id="rId13"/>
    <p:sldId id="291" r:id="rId14"/>
    <p:sldId id="293" r:id="rId15"/>
    <p:sldId id="285" r:id="rId16"/>
  </p:sldIdLst>
  <p:sldSz cx="9144000" cy="6858000" type="screen4x3"/>
  <p:notesSz cx="7023100" cy="93091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FD2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2"/>
    <p:restoredTop sz="94639"/>
  </p:normalViewPr>
  <p:slideViewPr>
    <p:cSldViewPr>
      <p:cViewPr varScale="1">
        <p:scale>
          <a:sx n="87" d="100"/>
          <a:sy n="87" d="100"/>
        </p:scale>
        <p:origin x="1092" y="90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238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8275" y="0"/>
            <a:ext cx="3043238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42C884-613A-4F0F-964C-4431BCC32A95}" type="datetimeFigureOut">
              <a:rPr lang="en-US" smtClean="0"/>
              <a:t>1/21/2020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42375"/>
            <a:ext cx="3043238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8275" y="8842375"/>
            <a:ext cx="3043238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D1E85C-812B-4FF9-BE74-C21840F37DD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58110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6"/>
          <p:cNvSpPr>
            <a:spLocks/>
          </p:cNvSpPr>
          <p:nvPr/>
        </p:nvSpPr>
        <p:spPr bwMode="auto">
          <a:xfrm>
            <a:off x="0" y="4751388"/>
            <a:ext cx="9144000" cy="211296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066"/>
              </a:cxn>
              <a:cxn ang="0">
                <a:pos x="0" y="1331"/>
              </a:cxn>
              <a:cxn ang="0">
                <a:pos x="5760" y="1331"/>
              </a:cxn>
              <a:cxn ang="0">
                <a:pos x="5760" y="0"/>
              </a:cxn>
              <a:cxn ang="0">
                <a:pos x="0" y="1066"/>
              </a:cxn>
            </a:cxnLst>
            <a:rect l="0" t="0" r="0" b="0"/>
            <a:pathLst>
              <a:path w="5760" h="1331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chemeClr val="bg1">
              <a:tint val="80000"/>
              <a:satMod val="200000"/>
              <a:alpha val="4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44450" dir="16200000" algn="ctr" rotWithShape="0">
              <a:prstClr val="black">
                <a:alpha val="35000"/>
              </a:prstClr>
            </a:out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cs typeface="+mn-cs"/>
            </a:endParaRPr>
          </a:p>
        </p:txBody>
      </p:sp>
      <p:sp>
        <p:nvSpPr>
          <p:cNvPr id="5" name="Freeform 7"/>
          <p:cNvSpPr>
            <a:spLocks/>
          </p:cNvSpPr>
          <p:nvPr/>
        </p:nvSpPr>
        <p:spPr bwMode="auto">
          <a:xfrm>
            <a:off x="6105525" y="0"/>
            <a:ext cx="3038475" cy="6858000"/>
          </a:xfrm>
          <a:custGeom>
            <a:avLst/>
            <a:gdLst>
              <a:gd name="connsiteX0" fmla="*/ 1914 w 1914"/>
              <a:gd name="connsiteY0" fmla="*/ 9 h 4329"/>
              <a:gd name="connsiteX1" fmla="*/ 1914 w 1914"/>
              <a:gd name="connsiteY1" fmla="*/ 4329 h 4329"/>
              <a:gd name="connsiteX2" fmla="*/ 204 w 1914"/>
              <a:gd name="connsiteY2" fmla="*/ 4327 h 4329"/>
              <a:gd name="connsiteX3" fmla="*/ 0 w 1914"/>
              <a:gd name="connsiteY3" fmla="*/ 0 h 4329"/>
              <a:gd name="connsiteX4" fmla="*/ 1914 w 1914"/>
              <a:gd name="connsiteY4" fmla="*/ 9 h 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" h="4329">
                <a:moveTo>
                  <a:pt x="1914" y="9"/>
                </a:moveTo>
                <a:lnTo>
                  <a:pt x="1914" y="4329"/>
                </a:lnTo>
                <a:lnTo>
                  <a:pt x="204" y="4327"/>
                </a:lnTo>
                <a:cubicBezTo>
                  <a:pt x="1288" y="3574"/>
                  <a:pt x="1608" y="1590"/>
                  <a:pt x="0" y="0"/>
                </a:cubicBezTo>
                <a:lnTo>
                  <a:pt x="1914" y="9"/>
                </a:lnTo>
                <a:close/>
              </a:path>
            </a:pathLst>
          </a:custGeom>
          <a:solidFill>
            <a:schemeClr val="bg1">
              <a:tint val="90000"/>
              <a:satMod val="350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50800" dir="10800000" algn="ctr" rotWithShape="0">
              <a:prstClr val="black">
                <a:alpha val="45000"/>
              </a:prstClr>
            </a:out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cs typeface="+mn-cs"/>
            </a:endParaRPr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429064" y="3337560"/>
            <a:ext cx="6480048" cy="2301240"/>
          </a:xfrm>
        </p:spPr>
        <p:txBody>
          <a:bodyPr anchor="t"/>
          <a:lstStyle>
            <a:lvl1pPr algn="r">
              <a:defRPr lang="en-US" b="1" cap="all" baseline="0" dirty="0">
                <a:ln w="5000" cmpd="sng">
                  <a:solidFill>
                    <a:schemeClr val="accent1">
                      <a:tint val="80000"/>
                      <a:shade val="99000"/>
                      <a:satMod val="500000"/>
                    </a:schemeClr>
                  </a:solidFill>
                  <a:prstDash val="solid"/>
                </a:ln>
                <a:solidFill>
                  <a:srgbClr val="DFD293"/>
                </a:solidFill>
                <a:effectLst>
                  <a:outerShdw blurRad="50800" dist="38100" dir="5400000" algn="t" rotWithShape="0">
                    <a:prstClr val="black">
                      <a:alpha val="5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433050" y="1544812"/>
            <a:ext cx="6480048" cy="1752600"/>
          </a:xfrm>
        </p:spPr>
        <p:txBody>
          <a:bodyPr tIns="0" rIns="45720" bIns="0" anchor="b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  <a:effectLst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6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CC2BD88-1455-44CE-877E-38B51B7E7DE5}" type="datetimeFigureOut">
              <a:rPr lang="en-US" smtClean="0"/>
              <a:t>1/21/2020</a:t>
            </a:fld>
            <a:endParaRPr lang="en-US" dirty="0"/>
          </a:p>
        </p:txBody>
      </p:sp>
      <p:sp>
        <p:nvSpPr>
          <p:cNvPr id="7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8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36E84EF-DB19-4A11-A103-3C51C2C1094B}" type="slidenum">
              <a:rPr lang="en-US" smtClean="0"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DFD293"/>
                </a:solidFill>
                <a:latin typeface="Impact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horz"/>
          <a:lstStyle>
            <a:lvl1pPr marL="419100" indent="-382588">
              <a:buClr>
                <a:schemeClr val="tx1"/>
              </a:buClr>
              <a:buSzPct val="100000"/>
              <a:buFont typeface="Arial" pitchFamily="34" charset="0"/>
              <a:buChar char="•"/>
              <a:defRPr sz="2400"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722313" indent="-273050">
              <a:buClr>
                <a:schemeClr val="tx1"/>
              </a:buClr>
              <a:buSzPct val="100000"/>
              <a:buFont typeface="Tahoma" pitchFamily="34" charset="0"/>
              <a:buChar char="̶"/>
              <a:defRPr sz="2200"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1004888" indent="-255588">
              <a:buClr>
                <a:schemeClr val="tx1"/>
              </a:buClr>
              <a:buSzPct val="100000"/>
              <a:buFont typeface="Arial" pitchFamily="34" charset="0"/>
              <a:buChar char="•"/>
              <a:defRPr sz="2000"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 marL="1279525" indent="-236538">
              <a:buClr>
                <a:schemeClr val="tx1"/>
              </a:buClr>
              <a:buSzPct val="100000"/>
              <a:buFont typeface="Tahoma" pitchFamily="34" charset="0"/>
              <a:buChar char="̶"/>
              <a:defRPr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 marL="1489075" indent="-182563">
              <a:buClr>
                <a:schemeClr val="tx1"/>
              </a:buClr>
              <a:buFont typeface="Arial" pitchFamily="34" charset="0"/>
              <a:buChar char="»"/>
              <a:defRPr sz="1800"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CC2BD88-1455-44CE-877E-38B51B7E7DE5}" type="datetimeFigureOut">
              <a:rPr lang="en-US" smtClean="0"/>
              <a:t>1/21/2020</a:t>
            </a:fld>
            <a:endParaRPr lang="en-US" dirty="0"/>
          </a:p>
        </p:txBody>
      </p:sp>
      <p:sp>
        <p:nvSpPr>
          <p:cNvPr id="5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36E84EF-DB19-4A11-A103-3C51C2C1094B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CC2BD88-1455-44CE-877E-38B51B7E7DE5}" type="datetimeFigureOut">
              <a:rPr lang="en-US" smtClean="0"/>
              <a:t>1/21/2020</a:t>
            </a:fld>
            <a:endParaRPr lang="en-US" dirty="0"/>
          </a:p>
        </p:txBody>
      </p:sp>
      <p:sp>
        <p:nvSpPr>
          <p:cNvPr id="5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36E84EF-DB19-4A11-A103-3C51C2C1094B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7813"/>
            <a:ext cx="7772400" cy="1143000"/>
          </a:xfrm>
        </p:spPr>
        <p:txBody>
          <a:bodyPr/>
          <a:lstStyle>
            <a:lvl1pPr>
              <a:defRPr>
                <a:solidFill>
                  <a:srgbClr val="DFD293"/>
                </a:solidFill>
                <a:latin typeface="Impact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914400" y="1600200"/>
            <a:ext cx="3810000" cy="4530725"/>
          </a:xfrm>
        </p:spPr>
        <p:txBody>
          <a:bodyPr/>
          <a:lstStyle>
            <a:lvl1pPr marL="419100" indent="-382588">
              <a:buClr>
                <a:schemeClr val="tx1"/>
              </a:buClr>
              <a:buSzPct val="100000"/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722313" indent="-273050">
              <a:buClr>
                <a:schemeClr val="tx1"/>
              </a:buClr>
              <a:buSzPct val="100000"/>
              <a:buFont typeface="Tahoma" pitchFamily="34" charset="0"/>
              <a:buChar char="-"/>
              <a:defRPr sz="220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1004888" indent="-255588">
              <a:buClr>
                <a:schemeClr val="tx1"/>
              </a:buClr>
              <a:buSzPct val="100000"/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 marL="1279525" indent="-236538">
              <a:buClr>
                <a:schemeClr val="tx1"/>
              </a:buClr>
              <a:buSzPct val="100000"/>
              <a:buFont typeface="Tahoma" pitchFamily="34" charset="0"/>
              <a:buChar char="-"/>
              <a:defRPr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 marL="1489075" indent="-182563">
              <a:buClr>
                <a:schemeClr val="tx1"/>
              </a:buClr>
              <a:buFont typeface="Arial" pitchFamily="34" charset="0"/>
              <a:buChar char="»"/>
              <a:defRPr sz="180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76800" y="1600200"/>
            <a:ext cx="3810000" cy="4530725"/>
          </a:xfrm>
        </p:spPr>
        <p:txBody>
          <a:bodyPr/>
          <a:lstStyle>
            <a:lvl1pPr marL="419100" indent="-382588">
              <a:buClr>
                <a:schemeClr val="tx1"/>
              </a:buClr>
              <a:buSzPct val="100000"/>
              <a:buFont typeface="Arial" pitchFamily="34" charset="0"/>
              <a:buChar char="•"/>
              <a:defRPr sz="2400"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722313" indent="-273050">
              <a:buClr>
                <a:schemeClr val="tx1"/>
              </a:buClr>
              <a:buSzPct val="100000"/>
              <a:buFont typeface="Arial" pitchFamily="34" charset="0"/>
              <a:buChar char="-"/>
              <a:defRPr sz="2200"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1004888" indent="-255588">
              <a:buClr>
                <a:schemeClr val="tx1"/>
              </a:buClr>
              <a:buSzPct val="100000"/>
              <a:buFont typeface="Arial" pitchFamily="34" charset="0"/>
              <a:buChar char="•"/>
              <a:defRPr sz="2000"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 marL="1279525" indent="-236538">
              <a:buClr>
                <a:schemeClr val="tx1"/>
              </a:buClr>
              <a:buSzPct val="100000"/>
              <a:buFont typeface="Tahoma" pitchFamily="34" charset="0"/>
              <a:buChar char="-"/>
              <a:defRPr sz="2000"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 marL="1489075" indent="-182563">
              <a:buClr>
                <a:schemeClr val="tx1"/>
              </a:buClr>
              <a:buFont typeface="Arial" pitchFamily="34" charset="0"/>
              <a:buChar char="»"/>
              <a:defRPr sz="1800"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6200" y="6427764"/>
            <a:ext cx="987425" cy="2905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7813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914400" y="1600200"/>
            <a:ext cx="3810000" cy="45307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876800" y="1600200"/>
            <a:ext cx="3810000" cy="21891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876800" y="3941763"/>
            <a:ext cx="3810000" cy="21891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914400" y="6251575"/>
            <a:ext cx="1981200" cy="457200"/>
          </a:xfrm>
        </p:spPr>
        <p:txBody>
          <a:bodyPr/>
          <a:lstStyle>
            <a:lvl1pPr>
              <a:defRPr/>
            </a:lvl1pPr>
          </a:lstStyle>
          <a:p>
            <a:fld id="{1CC2BD88-1455-44CE-877E-38B51B7E7DE5}" type="datetimeFigureOut">
              <a:rPr lang="en-US" smtClean="0"/>
              <a:t>1/21/2020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3352800" y="6248400"/>
            <a:ext cx="2971800" cy="457200"/>
          </a:xfrm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6781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536E84EF-DB19-4A11-A103-3C51C2C1094B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>
  <p:cSld name="Title, Clip 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lipArt Placeholder 2"/>
          <p:cNvSpPr>
            <a:spLocks noGrp="1"/>
          </p:cNvSpPr>
          <p:nvPr>
            <p:ph type="clipArt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r>
              <a:rPr lang="en-US" dirty="0"/>
              <a:t>Click icon to add clip art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1CC2BD88-1455-44CE-877E-38B51B7E7DE5}" type="datetimeFigureOut">
              <a:rPr lang="en-US" smtClean="0"/>
              <a:t>1/21/2020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536E84EF-DB19-4A11-A103-3C51C2C1094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0043571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00" y="6468062"/>
            <a:ext cx="1066285" cy="313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6"/>
          <p:cNvSpPr>
            <a:spLocks/>
          </p:cNvSpPr>
          <p:nvPr/>
        </p:nvSpPr>
        <p:spPr bwMode="auto">
          <a:xfrm>
            <a:off x="0" y="4751388"/>
            <a:ext cx="9144000" cy="211296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066"/>
              </a:cxn>
              <a:cxn ang="0">
                <a:pos x="0" y="1331"/>
              </a:cxn>
              <a:cxn ang="0">
                <a:pos x="5760" y="1331"/>
              </a:cxn>
              <a:cxn ang="0">
                <a:pos x="5760" y="0"/>
              </a:cxn>
              <a:cxn ang="0">
                <a:pos x="0" y="1066"/>
              </a:cxn>
            </a:cxnLst>
            <a:rect l="0" t="0" r="0" b="0"/>
            <a:pathLst>
              <a:path w="5760" h="1331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chemeClr val="bg1">
              <a:tint val="80000"/>
              <a:satMod val="200000"/>
              <a:alpha val="4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44450" dir="16200000" algn="ctr" rotWithShape="0">
              <a:prstClr val="black">
                <a:alpha val="35000"/>
              </a:prstClr>
            </a:out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cs typeface="+mn-cs"/>
            </a:endParaRPr>
          </a:p>
        </p:txBody>
      </p:sp>
      <p:sp>
        <p:nvSpPr>
          <p:cNvPr id="5" name="Freeform 8"/>
          <p:cNvSpPr>
            <a:spLocks/>
          </p:cNvSpPr>
          <p:nvPr/>
        </p:nvSpPr>
        <p:spPr bwMode="auto">
          <a:xfrm>
            <a:off x="6105525" y="0"/>
            <a:ext cx="3038475" cy="6858000"/>
          </a:xfrm>
          <a:custGeom>
            <a:avLst/>
            <a:gdLst>
              <a:gd name="connsiteX0" fmla="*/ 1914 w 1914"/>
              <a:gd name="connsiteY0" fmla="*/ 9 h 4329"/>
              <a:gd name="connsiteX1" fmla="*/ 1914 w 1914"/>
              <a:gd name="connsiteY1" fmla="*/ 4329 h 4329"/>
              <a:gd name="connsiteX2" fmla="*/ 204 w 1914"/>
              <a:gd name="connsiteY2" fmla="*/ 4327 h 4329"/>
              <a:gd name="connsiteX3" fmla="*/ 0 w 1914"/>
              <a:gd name="connsiteY3" fmla="*/ 0 h 4329"/>
              <a:gd name="connsiteX4" fmla="*/ 1914 w 1914"/>
              <a:gd name="connsiteY4" fmla="*/ 9 h 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" h="4329">
                <a:moveTo>
                  <a:pt x="1914" y="9"/>
                </a:moveTo>
                <a:lnTo>
                  <a:pt x="1914" y="4329"/>
                </a:lnTo>
                <a:lnTo>
                  <a:pt x="204" y="4327"/>
                </a:lnTo>
                <a:cubicBezTo>
                  <a:pt x="1288" y="3574"/>
                  <a:pt x="1608" y="1590"/>
                  <a:pt x="0" y="0"/>
                </a:cubicBezTo>
                <a:lnTo>
                  <a:pt x="1914" y="9"/>
                </a:lnTo>
                <a:close/>
              </a:path>
            </a:pathLst>
          </a:custGeom>
          <a:solidFill>
            <a:schemeClr val="bg1">
              <a:tint val="90000"/>
              <a:satMod val="350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50800" dir="10800000" algn="ctr" rotWithShape="0">
              <a:prstClr val="black">
                <a:alpha val="45000"/>
              </a:prstClr>
            </a:out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583837"/>
            <a:ext cx="6629400" cy="1826363"/>
          </a:xfrm>
        </p:spPr>
        <p:txBody>
          <a:bodyPr tIns="0" bIns="0" anchor="t"/>
          <a:lstStyle>
            <a:lvl1pPr algn="l">
              <a:buNone/>
              <a:defRPr sz="4200" b="1" cap="none" baseline="0">
                <a:ln w="5000" cmpd="sng">
                  <a:solidFill>
                    <a:schemeClr val="accent1">
                      <a:tint val="80000"/>
                      <a:shade val="99000"/>
                      <a:satMod val="50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63000"/>
                        <a:satMod val="255000"/>
                      </a:schemeClr>
                    </a:gs>
                    <a:gs pos="9000">
                      <a:schemeClr val="accent1">
                        <a:tint val="63000"/>
                        <a:satMod val="255000"/>
                      </a:schemeClr>
                    </a:gs>
                    <a:gs pos="53000">
                      <a:schemeClr val="accent1">
                        <a:shade val="60000"/>
                        <a:satMod val="100000"/>
                      </a:schemeClr>
                    </a:gs>
                    <a:gs pos="90000">
                      <a:schemeClr val="accent1">
                        <a:tint val="63000"/>
                        <a:satMod val="255000"/>
                      </a:schemeClr>
                    </a:gs>
                    <a:gs pos="100000">
                      <a:schemeClr val="accent1">
                        <a:tint val="63000"/>
                        <a:satMod val="255000"/>
                      </a:schemeClr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prstClr val="black">
                      <a:alpha val="50000"/>
                    </a:prst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485800"/>
            <a:ext cx="6629400" cy="1066688"/>
          </a:xfrm>
        </p:spPr>
        <p:txBody>
          <a:bodyPr lIns="45720" tIns="0" rIns="45720" bIns="0" anchor="b"/>
          <a:lstStyle>
            <a:lvl1pPr marL="0" indent="0" algn="l">
              <a:buNone/>
              <a:defRPr sz="2000">
                <a:solidFill>
                  <a:schemeClr val="tx1"/>
                </a:solidFill>
                <a:effectLst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CC2BD88-1455-44CE-877E-38B51B7E7DE5}" type="datetimeFigureOut">
              <a:rPr lang="en-US" smtClean="0"/>
              <a:t>1/21/2020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36E84EF-DB19-4A11-A103-3C51C2C1094B}" type="slidenum">
              <a:rPr lang="en-US" smtClean="0"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3657600" cy="4525963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67200" y="1600200"/>
            <a:ext cx="3657600" cy="4525963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CC2BD88-1455-44CE-877E-38B51B7E7DE5}" type="datetimeFigureOut">
              <a:rPr lang="en-US" smtClean="0"/>
              <a:t>1/21/2020</a:t>
            </a:fld>
            <a:endParaRPr lang="en-US" dirty="0"/>
          </a:p>
        </p:txBody>
      </p:sp>
      <p:sp>
        <p:nvSpPr>
          <p:cNvPr id="6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7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36E84EF-DB19-4A11-A103-3C51C2C1094B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486400"/>
            <a:ext cx="4040188" cy="838200"/>
          </a:xfrm>
        </p:spPr>
        <p:txBody>
          <a:bodyPr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5486400"/>
            <a:ext cx="4041775" cy="838200"/>
          </a:xfrm>
        </p:spPr>
        <p:txBody>
          <a:bodyPr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516912"/>
            <a:ext cx="4040188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516912"/>
            <a:ext cx="4041775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CC2BD88-1455-44CE-877E-38B51B7E7DE5}" type="datetimeFigureOut">
              <a:rPr lang="en-US" smtClean="0"/>
              <a:t>1/21/2020</a:t>
            </a:fld>
            <a:endParaRPr lang="en-US" dirty="0"/>
          </a:p>
        </p:txBody>
      </p:sp>
      <p:sp>
        <p:nvSpPr>
          <p:cNvPr id="8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9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36E84EF-DB19-4A11-A103-3C51C2C1094B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7470648" cy="1143000"/>
          </a:xfrm>
        </p:spPr>
        <p:txBody>
          <a:bodyPr/>
          <a:lstStyle>
            <a:lvl1pPr algn="l">
              <a:defRPr sz="4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CC2BD88-1455-44CE-877E-38B51B7E7DE5}" type="datetimeFigureOut">
              <a:rPr lang="en-US" smtClean="0"/>
              <a:t>1/21/2020</a:t>
            </a:fld>
            <a:endParaRPr lang="en-US" dirty="0"/>
          </a:p>
        </p:txBody>
      </p:sp>
      <p:sp>
        <p:nvSpPr>
          <p:cNvPr id="4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5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36E84EF-DB19-4A11-A103-3C51C2C1094B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CC2BD88-1455-44CE-877E-38B51B7E7DE5}" type="datetimeFigureOut">
              <a:rPr lang="en-US" smtClean="0"/>
              <a:t>1/21/2020</a:t>
            </a:fld>
            <a:endParaRPr lang="en-US" dirty="0"/>
          </a:p>
        </p:txBody>
      </p:sp>
      <p:sp>
        <p:nvSpPr>
          <p:cNvPr id="3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4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36E84EF-DB19-4A11-A103-3C51C2C1094B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85528"/>
            <a:ext cx="3200400" cy="730250"/>
          </a:xfrm>
        </p:spPr>
        <p:txBody>
          <a:bodyPr tIns="0" bIns="0" anchor="t"/>
          <a:lstStyle>
            <a:lvl1pPr algn="l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57200" y="214424"/>
            <a:ext cx="2743200" cy="914400"/>
          </a:xfrm>
        </p:spPr>
        <p:txBody>
          <a:bodyPr lIns="45720" tIns="0" rIns="45720" bIns="0" anchor="b"/>
          <a:lstStyle>
            <a:lvl1pPr marL="0" indent="0" algn="l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57200" y="1981200"/>
            <a:ext cx="7086600" cy="3810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2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CC2BD88-1455-44CE-877E-38B51B7E7DE5}" type="datetimeFigureOut">
              <a:rPr lang="en-US" smtClean="0"/>
              <a:t>1/21/2020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156575" y="6421438"/>
            <a:ext cx="762000" cy="365125"/>
          </a:xfrm>
        </p:spPr>
        <p:txBody>
          <a:bodyPr/>
          <a:lstStyle>
            <a:lvl1pPr>
              <a:defRPr/>
            </a:lvl1pPr>
          </a:lstStyle>
          <a:p>
            <a:fld id="{536E84EF-DB19-4A11-A103-3C51C2C1094B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56732" y="1705709"/>
            <a:ext cx="3053868" cy="1253808"/>
          </a:xfrm>
        </p:spPr>
        <p:txBody>
          <a:bodyPr anchor="b"/>
          <a:lstStyle>
            <a:lvl1pPr algn="l">
              <a:buNone/>
              <a:defRPr sz="2200" b="1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065628" y="1019907"/>
            <a:ext cx="4114800" cy="4114800"/>
          </a:xfrm>
          <a:prstGeom prst="ellipse">
            <a:avLst/>
          </a:prstGeom>
          <a:solidFill>
            <a:schemeClr val="bg2">
              <a:shade val="50000"/>
            </a:schemeClr>
          </a:solidFill>
          <a:ln w="50800" cap="flat">
            <a:solidFill>
              <a:schemeClr val="bg2"/>
            </a:solidFill>
            <a:miter lim="800000"/>
          </a:ln>
          <a:effectLst>
            <a:outerShdw blurRad="152000" dist="345000" dir="5400000" sx="-80000" sy="-18000" rotWithShape="0">
              <a:srgbClr val="000000">
                <a:alpha val="25000"/>
              </a:srgbClr>
            </a:outerShdw>
          </a:effectLst>
          <a:scene3d>
            <a:camera prst="orthographicFront"/>
            <a:lightRig rig="contrasting" dir="t">
              <a:rot lat="0" lon="0" rev="2400000"/>
            </a:lightRig>
          </a:scene3d>
          <a:sp3d contourW="7620">
            <a:bevelT w="63500" h="63500"/>
            <a:contourClr>
              <a:schemeClr val="bg2">
                <a:shade val="50000"/>
              </a:schemeClr>
            </a:contourClr>
          </a:sp3d>
        </p:spPr>
        <p:txBody>
          <a:bodyPr>
            <a:normAutofit/>
          </a:bodyPr>
          <a:lstStyle>
            <a:lvl1pPr marL="0" indent="0">
              <a:buNone/>
              <a:defRPr sz="3200"/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556734" y="2998765"/>
            <a:ext cx="3053866" cy="2663482"/>
          </a:xfrm>
        </p:spPr>
        <p:txBody>
          <a:bodyPr lIns="45720" rIns="45720"/>
          <a:lstStyle>
            <a:lvl1pPr marL="0" indent="0">
              <a:buFontTx/>
              <a:buNone/>
              <a:defRPr sz="12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CC2BD88-1455-44CE-877E-38B51B7E7DE5}" type="datetimeFigureOut">
              <a:rPr lang="en-US" smtClean="0"/>
              <a:t>1/21/2020</a:t>
            </a:fld>
            <a:endParaRPr lang="en-US" dirty="0"/>
          </a:p>
        </p:txBody>
      </p:sp>
      <p:sp>
        <p:nvSpPr>
          <p:cNvPr id="6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7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36E84EF-DB19-4A11-A103-3C51C2C1094B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lumMod val="0"/>
                <a:lumOff val="100000"/>
              </a:schemeClr>
            </a:gs>
            <a:gs pos="100000">
              <a:schemeClr val="tx1">
                <a:lumMod val="65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/>
          <p:cNvSpPr>
            <a:spLocks/>
          </p:cNvSpPr>
          <p:nvPr/>
        </p:nvSpPr>
        <p:spPr bwMode="auto">
          <a:xfrm>
            <a:off x="0" y="4751388"/>
            <a:ext cx="9144000" cy="211296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066"/>
              </a:cxn>
              <a:cxn ang="0">
                <a:pos x="0" y="1331"/>
              </a:cxn>
              <a:cxn ang="0">
                <a:pos x="5760" y="1331"/>
              </a:cxn>
              <a:cxn ang="0">
                <a:pos x="5760" y="0"/>
              </a:cxn>
              <a:cxn ang="0">
                <a:pos x="0" y="1066"/>
              </a:cxn>
            </a:cxnLst>
            <a:rect l="0" t="0" r="0" b="0"/>
            <a:pathLst>
              <a:path w="5760" h="1331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chemeClr val="bg1">
              <a:tint val="80000"/>
              <a:satMod val="200000"/>
              <a:alpha val="4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44450" dir="16200000" algn="ctr" rotWithShape="0">
              <a:prstClr val="black">
                <a:alpha val="35000"/>
              </a:prstClr>
            </a:out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cs typeface="+mn-cs"/>
            </a:endParaRPr>
          </a:p>
        </p:txBody>
      </p:sp>
      <p:sp>
        <p:nvSpPr>
          <p:cNvPr id="16" name="Freeform 15"/>
          <p:cNvSpPr>
            <a:spLocks/>
          </p:cNvSpPr>
          <p:nvPr/>
        </p:nvSpPr>
        <p:spPr bwMode="auto">
          <a:xfrm>
            <a:off x="7315200" y="0"/>
            <a:ext cx="1828800" cy="6858000"/>
          </a:xfrm>
          <a:custGeom>
            <a:avLst/>
            <a:gdLst>
              <a:gd name="connsiteX0" fmla="*/ 1914 w 1914"/>
              <a:gd name="connsiteY0" fmla="*/ 9 h 4329"/>
              <a:gd name="connsiteX1" fmla="*/ 1914 w 1914"/>
              <a:gd name="connsiteY1" fmla="*/ 4329 h 4329"/>
              <a:gd name="connsiteX2" fmla="*/ 204 w 1914"/>
              <a:gd name="connsiteY2" fmla="*/ 4327 h 4329"/>
              <a:gd name="connsiteX3" fmla="*/ 0 w 1914"/>
              <a:gd name="connsiteY3" fmla="*/ 0 h 4329"/>
              <a:gd name="connsiteX4" fmla="*/ 1914 w 1914"/>
              <a:gd name="connsiteY4" fmla="*/ 9 h 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" h="4329">
                <a:moveTo>
                  <a:pt x="1914" y="9"/>
                </a:moveTo>
                <a:lnTo>
                  <a:pt x="1914" y="4329"/>
                </a:lnTo>
                <a:lnTo>
                  <a:pt x="204" y="4327"/>
                </a:lnTo>
                <a:cubicBezTo>
                  <a:pt x="1288" y="3574"/>
                  <a:pt x="2082" y="1734"/>
                  <a:pt x="0" y="0"/>
                </a:cubicBezTo>
                <a:lnTo>
                  <a:pt x="1914" y="9"/>
                </a:lnTo>
                <a:close/>
              </a:path>
            </a:pathLst>
          </a:custGeom>
          <a:solidFill>
            <a:schemeClr val="bg1">
              <a:tint val="90000"/>
              <a:satMod val="350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50800" dir="10800000" algn="ctr" rotWithShape="0">
              <a:prstClr val="black">
                <a:alpha val="45000"/>
              </a:prstClr>
            </a:out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cs typeface="+mn-cs"/>
            </a:endParaRPr>
          </a:p>
        </p:txBody>
      </p:sp>
      <p:sp>
        <p:nvSpPr>
          <p:cNvPr id="1028" name="Title Placeholder 8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7467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5720" tIns="45720" rIns="4572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9" name="Text Placeholder 29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7467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421438"/>
            <a:ext cx="2133600" cy="365125"/>
          </a:xfrm>
          <a:prstGeom prst="rect">
            <a:avLst/>
          </a:prstGeom>
        </p:spPr>
        <p:txBody>
          <a:bodyPr vert="horz" bIns="0" anchor="b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000">
                <a:solidFill>
                  <a:schemeClr val="tx2">
                    <a:shade val="50000"/>
                  </a:schemeClr>
                </a:solidFill>
                <a:latin typeface="+mn-lt"/>
                <a:cs typeface="+mn-cs"/>
              </a:defRPr>
            </a:lvl1pPr>
          </a:lstStyle>
          <a:p>
            <a:fld id="{1CC2BD88-1455-44CE-877E-38B51B7E7DE5}" type="datetimeFigureOut">
              <a:rPr lang="en-US" smtClean="0"/>
              <a:t>1/21/2020</a:t>
            </a:fld>
            <a:endParaRPr lang="en-US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3124200" y="6421438"/>
            <a:ext cx="2895600" cy="365125"/>
          </a:xfrm>
          <a:prstGeom prst="rect">
            <a:avLst/>
          </a:prstGeom>
        </p:spPr>
        <p:txBody>
          <a:bodyPr vert="horz" lIns="0" rIns="0" bIns="0" anchor="b"/>
          <a:lstStyle>
            <a:lvl1pPr algn="ctr" eaLnBrk="1" fontAlgn="auto" latinLnBrk="0" hangingPunct="1">
              <a:spcBef>
                <a:spcPts val="0"/>
              </a:spcBef>
              <a:spcAft>
                <a:spcPts val="0"/>
              </a:spcAft>
              <a:defRPr kumimoji="0" sz="1000">
                <a:solidFill>
                  <a:schemeClr val="tx2">
                    <a:shade val="50000"/>
                  </a:schemeClr>
                </a:solidFill>
                <a:latin typeface="+mn-lt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8153400" y="6421438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fontAlgn="auto" latinLnBrk="0" hangingPunct="1">
              <a:spcBef>
                <a:spcPts val="0"/>
              </a:spcBef>
              <a:spcAft>
                <a:spcPts val="0"/>
              </a:spcAft>
              <a:defRPr kumimoji="0" sz="1000">
                <a:solidFill>
                  <a:schemeClr val="tx2">
                    <a:shade val="50000"/>
                  </a:schemeClr>
                </a:solidFill>
                <a:latin typeface="+mn-lt"/>
                <a:cs typeface="+mn-cs"/>
              </a:defRPr>
            </a:lvl1pPr>
          </a:lstStyle>
          <a:p>
            <a:fld id="{536E84EF-DB19-4A11-A103-3C51C2C1094B}" type="slidenum">
              <a:rPr lang="en-US" smtClean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4600" kern="1200">
          <a:solidFill>
            <a:srgbClr val="DFD293"/>
          </a:solidFill>
          <a:latin typeface="Impact" pitchFamily="34" charset="0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600">
          <a:solidFill>
            <a:schemeClr val="tx1"/>
          </a:solidFill>
          <a:latin typeface="Franklin Gothic Book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600">
          <a:solidFill>
            <a:schemeClr val="tx1"/>
          </a:solidFill>
          <a:latin typeface="Franklin Gothic Book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600">
          <a:solidFill>
            <a:schemeClr val="tx1"/>
          </a:solidFill>
          <a:latin typeface="Franklin Gothic Book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600">
          <a:solidFill>
            <a:schemeClr val="tx1"/>
          </a:solidFill>
          <a:latin typeface="Franklin Gothic Book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600">
          <a:solidFill>
            <a:schemeClr val="tx1"/>
          </a:solidFill>
          <a:latin typeface="Franklin Gothic Book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600">
          <a:solidFill>
            <a:schemeClr val="tx1"/>
          </a:solidFill>
          <a:latin typeface="Franklin Gothic Book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600">
          <a:solidFill>
            <a:schemeClr val="tx1"/>
          </a:solidFill>
          <a:latin typeface="Franklin Gothic Book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600">
          <a:solidFill>
            <a:schemeClr val="tx1"/>
          </a:solidFill>
          <a:latin typeface="Franklin Gothic Book" pitchFamily="34" charset="0"/>
        </a:defRPr>
      </a:lvl9pPr>
    </p:titleStyle>
    <p:bodyStyle>
      <a:lvl1pPr marL="419100" indent="-382588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100000"/>
        <a:buFont typeface="Arial" pitchFamily="34" charset="0"/>
        <a:buChar char="•"/>
        <a:defRPr sz="2400" kern="1200">
          <a:solidFill>
            <a:schemeClr val="tx1"/>
          </a:solidFill>
          <a:latin typeface="Tahoma" pitchFamily="34" charset="0"/>
          <a:ea typeface="Tahoma" pitchFamily="34" charset="0"/>
          <a:cs typeface="Tahoma" pitchFamily="34" charset="0"/>
        </a:defRPr>
      </a:lvl1pPr>
      <a:lvl2pPr marL="722313" indent="-27305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100000"/>
        <a:buFont typeface="Tahoma" pitchFamily="34" charset="0"/>
        <a:buChar char="̶"/>
        <a:defRPr sz="2200" kern="1200">
          <a:solidFill>
            <a:schemeClr val="tx1"/>
          </a:solidFill>
          <a:latin typeface="Tahoma" pitchFamily="34" charset="0"/>
          <a:ea typeface="Tahoma" pitchFamily="34" charset="0"/>
          <a:cs typeface="Tahoma" pitchFamily="34" charset="0"/>
        </a:defRPr>
      </a:lvl2pPr>
      <a:lvl3pPr marL="1004888" indent="-255588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100000"/>
        <a:buFont typeface="Arial" pitchFamily="34" charset="0"/>
        <a:buChar char="•"/>
        <a:defRPr sz="2000" kern="1200">
          <a:solidFill>
            <a:schemeClr val="tx1"/>
          </a:solidFill>
          <a:latin typeface="Tahoma" pitchFamily="34" charset="0"/>
          <a:ea typeface="Tahoma" pitchFamily="34" charset="0"/>
          <a:cs typeface="Tahoma" pitchFamily="34" charset="0"/>
        </a:defRPr>
      </a:lvl3pPr>
      <a:lvl4pPr marL="1279525" indent="-236538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100000"/>
        <a:buFont typeface="Tahoma" pitchFamily="34" charset="0"/>
        <a:buChar char="̶"/>
        <a:defRPr sz="2000" kern="1200">
          <a:solidFill>
            <a:schemeClr val="tx1"/>
          </a:solidFill>
          <a:latin typeface="Tahoma" pitchFamily="34" charset="0"/>
          <a:ea typeface="Tahoma" pitchFamily="34" charset="0"/>
          <a:cs typeface="Tahoma" pitchFamily="34" charset="0"/>
        </a:defRPr>
      </a:lvl4pPr>
      <a:lvl5pPr marL="1489075" indent="-182563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100000"/>
        <a:buFont typeface="Arial" pitchFamily="34" charset="0"/>
        <a:buChar char="»"/>
        <a:defRPr sz="2000" kern="1200">
          <a:solidFill>
            <a:schemeClr val="tx1"/>
          </a:solidFill>
          <a:latin typeface="Tahoma" pitchFamily="34" charset="0"/>
          <a:ea typeface="Tahoma" pitchFamily="34" charset="0"/>
          <a:cs typeface="Tahoma" pitchFamily="34" charset="0"/>
        </a:defRPr>
      </a:lvl5pPr>
      <a:lvl6pPr marL="1700784" indent="-182880" algn="l" rtl="0" eaLnBrk="1" latinLnBrk="0" hangingPunct="1">
        <a:spcBef>
          <a:spcPct val="20000"/>
        </a:spcBef>
        <a:buClr>
          <a:schemeClr val="accent5"/>
        </a:buClr>
        <a:buFont typeface="Arial"/>
        <a:buChar char="-"/>
        <a:defRPr kumimoji="0" sz="20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100000"/>
        <a:buFont typeface="Arial"/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39696" indent="-182880" algn="l" rtl="0" eaLnBrk="1" latinLnBrk="0" hangingPunct="1">
        <a:spcBef>
          <a:spcPct val="20000"/>
        </a:spcBef>
        <a:buClr>
          <a:schemeClr val="accent6"/>
        </a:buClr>
        <a:buFont typeface="Arial"/>
        <a:buChar char="▪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31720" indent="-182880" algn="l" rtl="0" eaLnBrk="1" latinLnBrk="0" hangingPunct="1">
        <a:spcBef>
          <a:spcPct val="20000"/>
        </a:spcBef>
        <a:buClr>
          <a:schemeClr val="accent6"/>
        </a:buClr>
        <a:buFont typeface="Arial"/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microsoft.com/office/2007/relationships/hdphoto" Target="../media/hdphoto1.wdp"/><Relationship Id="rId7" Type="http://schemas.openxmlformats.org/officeDocument/2006/relationships/image" Target="../media/image7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29064" y="1464688"/>
            <a:ext cx="6480048" cy="4661067"/>
          </a:xfrm>
        </p:spPr>
        <p:txBody>
          <a:bodyPr/>
          <a:lstStyle/>
          <a:p>
            <a:pPr algn="ctr"/>
            <a:r>
              <a:rPr lang="en-US" sz="7200" dirty="0">
                <a:ln w="5000" cmpd="sng">
                  <a:solidFill>
                    <a:schemeClr val="bg1"/>
                  </a:solidFill>
                  <a:prstDash val="solid"/>
                </a:ln>
                <a:solidFill>
                  <a:srgbClr val="C00000"/>
                </a:solidFill>
              </a:rPr>
              <a:t>WELCOME  to </a:t>
            </a:r>
            <a:r>
              <a:rPr lang="en-US" sz="7200" i="1" dirty="0">
                <a:ln w="5000" cmpd="sng">
                  <a:solidFill>
                    <a:schemeClr val="bg1"/>
                  </a:solidFill>
                  <a:prstDash val="solid"/>
                </a:ln>
                <a:solidFill>
                  <a:srgbClr val="C00000"/>
                </a:solidFill>
              </a:rPr>
              <a:t>your</a:t>
            </a:r>
            <a:r>
              <a:rPr lang="en-US" sz="7200" dirty="0">
                <a:ln w="5000" cmpd="sng">
                  <a:solidFill>
                    <a:schemeClr val="bg1"/>
                  </a:solidFill>
                  <a:prstDash val="solid"/>
                </a:ln>
                <a:solidFill>
                  <a:srgbClr val="C00000"/>
                </a:solidFill>
              </a:rPr>
              <a:t/>
            </a:r>
            <a:br>
              <a:rPr lang="en-US" sz="7200" dirty="0">
                <a:ln w="5000" cmpd="sng">
                  <a:solidFill>
                    <a:schemeClr val="bg1"/>
                  </a:solidFill>
                  <a:prstDash val="solid"/>
                </a:ln>
                <a:solidFill>
                  <a:srgbClr val="C00000"/>
                </a:solidFill>
              </a:rPr>
            </a:br>
            <a:r>
              <a:rPr lang="en-US" sz="7200" dirty="0" smtClean="0">
                <a:ln w="5000" cmpd="sng">
                  <a:solidFill>
                    <a:schemeClr val="bg1"/>
                  </a:solidFill>
                  <a:prstDash val="solid"/>
                </a:ln>
                <a:solidFill>
                  <a:srgbClr val="C00000"/>
                </a:solidFill>
              </a:rPr>
              <a:t>Spring 2020</a:t>
            </a:r>
            <a:r>
              <a:rPr lang="en-US" sz="7200" dirty="0">
                <a:ln w="5000" cmpd="sng">
                  <a:solidFill>
                    <a:schemeClr val="bg1"/>
                  </a:solidFill>
                  <a:prstDash val="solid"/>
                </a:ln>
                <a:solidFill>
                  <a:srgbClr val="C00000"/>
                </a:solidFill>
              </a:rPr>
              <a:t/>
            </a:r>
            <a:br>
              <a:rPr lang="en-US" sz="7200" dirty="0">
                <a:ln w="5000" cmpd="sng">
                  <a:solidFill>
                    <a:schemeClr val="bg1"/>
                  </a:solidFill>
                  <a:prstDash val="solid"/>
                </a:ln>
                <a:solidFill>
                  <a:srgbClr val="C00000"/>
                </a:solidFill>
              </a:rPr>
            </a:br>
            <a:r>
              <a:rPr lang="en-US" sz="7200" dirty="0">
                <a:ln w="5000" cmpd="sng">
                  <a:solidFill>
                    <a:schemeClr val="bg1"/>
                  </a:solidFill>
                  <a:prstDash val="solid"/>
                </a:ln>
                <a:solidFill>
                  <a:srgbClr val="C00000"/>
                </a:solidFill>
              </a:rPr>
              <a:t>senior design!</a:t>
            </a:r>
          </a:p>
        </p:txBody>
      </p:sp>
      <p:pic>
        <p:nvPicPr>
          <p:cNvPr id="4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433"/>
          <a:stretch/>
        </p:blipFill>
        <p:spPr bwMode="auto">
          <a:xfrm>
            <a:off x="304801" y="228600"/>
            <a:ext cx="6553200" cy="11271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10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20"/>
          <a:stretch/>
        </p:blipFill>
        <p:spPr bwMode="auto">
          <a:xfrm>
            <a:off x="7387153" y="153590"/>
            <a:ext cx="1540947" cy="11648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8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68"/>
          <a:stretch/>
        </p:blipFill>
        <p:spPr bwMode="auto">
          <a:xfrm>
            <a:off x="7387153" y="5560906"/>
            <a:ext cx="1540947" cy="11446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7153" y="2912155"/>
            <a:ext cx="1540947" cy="11805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7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387153" y="1471717"/>
            <a:ext cx="1540947" cy="12871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5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65" r="9754"/>
          <a:stretch/>
        </p:blipFill>
        <p:spPr bwMode="auto">
          <a:xfrm>
            <a:off x="7391400" y="4245991"/>
            <a:ext cx="1536700" cy="11615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946272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762000"/>
            <a:ext cx="5108332" cy="36140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0" y="152400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POSTER EXAMPLES</a:t>
            </a: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36" t="18299" r="31547" b="18017"/>
          <a:stretch/>
        </p:blipFill>
        <p:spPr bwMode="auto">
          <a:xfrm>
            <a:off x="5353782" y="762000"/>
            <a:ext cx="3439886" cy="434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04800" y="4419600"/>
            <a:ext cx="47244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1319213" algn="l"/>
              </a:tabLst>
            </a:pPr>
            <a:r>
              <a:rPr lang="en-US" sz="1600" dirty="0">
                <a:solidFill>
                  <a:schemeClr val="bg1"/>
                </a:solidFill>
              </a:rPr>
              <a:t>Poster must be </a:t>
            </a:r>
            <a:r>
              <a:rPr lang="en-US" sz="1600" b="1" u="sng" dirty="0">
                <a:solidFill>
                  <a:srgbClr val="FF0000"/>
                </a:solidFill>
              </a:rPr>
              <a:t>professionally mounted on Foam Core</a:t>
            </a:r>
            <a:r>
              <a:rPr lang="en-US" sz="1600" dirty="0">
                <a:solidFill>
                  <a:schemeClr val="bg1"/>
                </a:solidFill>
              </a:rPr>
              <a:t> to be considered for reimbursement.  Reach out to copy services in the student union for pricing and deadlines… DO NOT wait until the last week as they will charge a rush fee.</a:t>
            </a:r>
          </a:p>
          <a:p>
            <a:pPr>
              <a:tabLst>
                <a:tab pos="1319213" algn="l"/>
              </a:tabLst>
            </a:pPr>
            <a:endParaRPr lang="en-US" sz="1000" dirty="0">
              <a:solidFill>
                <a:schemeClr val="bg1"/>
              </a:solidFill>
            </a:endParaRPr>
          </a:p>
          <a:p>
            <a:pPr>
              <a:tabLst>
                <a:tab pos="1319213" algn="l"/>
              </a:tabLst>
            </a:pPr>
            <a:r>
              <a:rPr lang="en-US" sz="1600" dirty="0">
                <a:solidFill>
                  <a:schemeClr val="bg1"/>
                </a:solidFill>
              </a:rPr>
              <a:t>Poster size: 	</a:t>
            </a:r>
            <a:r>
              <a:rPr lang="en-US" sz="1600" b="1" u="sng" dirty="0">
                <a:solidFill>
                  <a:srgbClr val="FF0000"/>
                </a:solidFill>
              </a:rPr>
              <a:t>3ft by 4ft </a:t>
            </a:r>
            <a:r>
              <a:rPr lang="en-US" sz="1600" dirty="0">
                <a:solidFill>
                  <a:schemeClr val="bg1"/>
                </a:solidFill>
              </a:rPr>
              <a:t>Landscape Layout</a:t>
            </a:r>
            <a:br>
              <a:rPr lang="en-US" sz="1600" dirty="0">
                <a:solidFill>
                  <a:schemeClr val="bg1"/>
                </a:solidFill>
              </a:rPr>
            </a:br>
            <a:r>
              <a:rPr lang="en-US" sz="1600" dirty="0">
                <a:solidFill>
                  <a:schemeClr val="bg1"/>
                </a:solidFill>
              </a:rPr>
              <a:t>	Mounted on Foam Core</a:t>
            </a:r>
          </a:p>
          <a:p>
            <a:pPr>
              <a:tabLst>
                <a:tab pos="1319213" algn="l"/>
              </a:tabLst>
            </a:pPr>
            <a:r>
              <a:rPr lang="en-US" sz="1400" i="1" dirty="0">
                <a:solidFill>
                  <a:schemeClr val="bg1"/>
                </a:solidFill>
              </a:rPr>
              <a:t>	*Take a Picture for Reference!</a:t>
            </a:r>
          </a:p>
        </p:txBody>
      </p:sp>
    </p:spTree>
    <p:extLst>
      <p:ext uri="{BB962C8B-B14F-4D97-AF65-F5344CB8AC3E}">
        <p14:creationId xmlns:p14="http://schemas.microsoft.com/office/powerpoint/2010/main" val="24963023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76200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NON-REIMBURSABLE ITEMS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66700" y="693108"/>
            <a:ext cx="8610600" cy="51244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Calibri" panose="020F0502020204030204" pitchFamily="34" charset="0"/>
              </a:rPr>
              <a:t>Clothing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Calibri" panose="020F0502020204030204" pitchFamily="34" charset="0"/>
              </a:rPr>
              <a:t>Computers/Laptops/Tablets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Calibri" panose="020F0502020204030204" pitchFamily="34" charset="0"/>
              </a:rPr>
              <a:t>Smart Phones/Cell Phones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Calibri" panose="020F0502020204030204" pitchFamily="34" charset="0"/>
              </a:rPr>
              <a:t>Printers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Calibri" panose="020F0502020204030204" pitchFamily="34" charset="0"/>
              </a:rPr>
              <a:t>Consulting and/or Subcontracting Fees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Calibri" panose="020F0502020204030204" pitchFamily="34" charset="0"/>
              </a:rPr>
              <a:t>Website Hosting, Building/Developing, Maintenance, Design, Etc.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Calibri" panose="020F0502020204030204" pitchFamily="34" charset="0"/>
              </a:rPr>
              <a:t>Food and </a:t>
            </a:r>
            <a:r>
              <a:rPr lang="en-US" sz="2800" dirty="0" smtClean="0">
                <a:solidFill>
                  <a:schemeClr val="bg1"/>
                </a:solidFill>
                <a:latin typeface="Calibri" panose="020F0502020204030204" pitchFamily="34" charset="0"/>
              </a:rPr>
              <a:t>beverages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300" dirty="0">
              <a:solidFill>
                <a:schemeClr val="bg1"/>
              </a:solidFill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i="1" dirty="0" smtClean="0">
                <a:solidFill>
                  <a:srgbClr val="FF0000"/>
                </a:solidFill>
                <a:latin typeface="Calibri" panose="020F0502020204030204" pitchFamily="34" charset="0"/>
              </a:rPr>
              <a:t>If your team feels that they need to purchase something from the above list please email Molly to see if an exception can be made.</a:t>
            </a:r>
            <a:endParaRPr lang="en-US" sz="2400" b="1" i="1" dirty="0">
              <a:solidFill>
                <a:srgbClr val="FF0000"/>
              </a:solidFill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43223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381000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SPECIAL NEEDS ITEMS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09600" y="1066800"/>
            <a:ext cx="731520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solidFill>
                  <a:schemeClr val="bg1"/>
                </a:solidFill>
                <a:latin typeface="Calibri" panose="020F0502020204030204" pitchFamily="34" charset="0"/>
              </a:rPr>
              <a:t>You may request specially needed items from this list. We are unable to provide anything beyond the options available: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bg1"/>
                </a:solidFill>
                <a:latin typeface="Calibri" panose="020F0502020204030204" pitchFamily="34" charset="0"/>
              </a:rPr>
              <a:t>Electricity (Including number of outlets)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bg1"/>
                </a:solidFill>
                <a:latin typeface="Calibri" panose="020F0502020204030204" pitchFamily="34" charset="0"/>
              </a:rPr>
              <a:t>Extra Easels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bg1"/>
                </a:solidFill>
                <a:latin typeface="Calibri" panose="020F0502020204030204" pitchFamily="34" charset="0"/>
              </a:rPr>
              <a:t>Extra </a:t>
            </a:r>
            <a:r>
              <a:rPr lang="en-US" sz="2600" dirty="0" smtClean="0">
                <a:solidFill>
                  <a:schemeClr val="bg1"/>
                </a:solidFill>
                <a:latin typeface="Calibri" panose="020F0502020204030204" pitchFamily="34" charset="0"/>
              </a:rPr>
              <a:t>Space (restrictions due to location of event.)</a:t>
            </a:r>
            <a:endParaRPr lang="en-US" sz="2600" dirty="0">
              <a:solidFill>
                <a:schemeClr val="bg1"/>
              </a:solidFill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bg1"/>
                </a:solidFill>
                <a:latin typeface="Calibri" panose="020F0502020204030204" pitchFamily="34" charset="0"/>
              </a:rPr>
              <a:t>Extra Tables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bg1"/>
                </a:solidFill>
                <a:latin typeface="Calibri" panose="020F0502020204030204" pitchFamily="34" charset="0"/>
              </a:rPr>
              <a:t>Internet (Wired or Wireless)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bg1"/>
                </a:solidFill>
                <a:latin typeface="Calibri" panose="020F0502020204030204" pitchFamily="34" charset="0"/>
              </a:rPr>
              <a:t>Outside </a:t>
            </a:r>
            <a:r>
              <a:rPr lang="en-US" sz="2600" smtClean="0">
                <a:solidFill>
                  <a:schemeClr val="bg1"/>
                </a:solidFill>
                <a:latin typeface="Calibri" panose="020F0502020204030204" pitchFamily="34" charset="0"/>
              </a:rPr>
              <a:t>or inside</a:t>
            </a:r>
            <a:endParaRPr lang="en-US" sz="2600" dirty="0">
              <a:solidFill>
                <a:schemeClr val="bg1"/>
              </a:solidFill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bg1"/>
                </a:solidFill>
                <a:latin typeface="Calibri" panose="020F0502020204030204" pitchFamily="34" charset="0"/>
              </a:rPr>
              <a:t>Freight Elevator Access (Depending on Venue)</a:t>
            </a:r>
          </a:p>
          <a:p>
            <a:endParaRPr lang="en-US" sz="2000" i="1" dirty="0">
              <a:solidFill>
                <a:schemeClr val="bg1"/>
              </a:solidFill>
              <a:latin typeface="Calibri" panose="020F0502020204030204" pitchFamily="34" charset="0"/>
            </a:endParaRPr>
          </a:p>
          <a:p>
            <a:r>
              <a:rPr lang="en-US" sz="2000" i="1" dirty="0">
                <a:solidFill>
                  <a:schemeClr val="bg1"/>
                </a:solidFill>
                <a:latin typeface="Calibri" panose="020F0502020204030204" pitchFamily="34" charset="0"/>
              </a:rPr>
              <a:t>* We do </a:t>
            </a:r>
            <a:r>
              <a:rPr lang="en-US" sz="2000" b="1" i="1" u="sng" dirty="0">
                <a:solidFill>
                  <a:srgbClr val="FF0000"/>
                </a:solidFill>
                <a:latin typeface="Calibri" panose="020F0502020204030204" pitchFamily="34" charset="0"/>
              </a:rPr>
              <a:t>NOT</a:t>
            </a:r>
            <a:r>
              <a:rPr lang="en-US" sz="2000" i="1" dirty="0">
                <a:solidFill>
                  <a:schemeClr val="bg1"/>
                </a:solidFill>
                <a:latin typeface="Calibri" panose="020F0502020204030204" pitchFamily="34" charset="0"/>
              </a:rPr>
              <a:t> supply: Carts to move items, televisions, monitors, computers, etc.</a:t>
            </a:r>
          </a:p>
        </p:txBody>
      </p:sp>
    </p:spTree>
    <p:extLst>
      <p:ext uri="{BB962C8B-B14F-4D97-AF65-F5344CB8AC3E}">
        <p14:creationId xmlns:p14="http://schemas.microsoft.com/office/powerpoint/2010/main" val="34768795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381000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SPECIAL NEEDS ITEMS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28600" y="1066800"/>
            <a:ext cx="830580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i="1" dirty="0" smtClean="0">
                <a:solidFill>
                  <a:schemeClr val="bg1"/>
                </a:solidFill>
                <a:latin typeface="Calibri" panose="020F0502020204030204" pitchFamily="34" charset="0"/>
              </a:rPr>
              <a:t>If your team does not request </a:t>
            </a:r>
            <a:r>
              <a:rPr lang="en-US" sz="3200" i="1" dirty="0" smtClean="0">
                <a:solidFill>
                  <a:schemeClr val="bg1"/>
                </a:solidFill>
                <a:latin typeface="Calibri" panose="020F0502020204030204" pitchFamily="34" charset="0"/>
              </a:rPr>
              <a:t>your </a:t>
            </a:r>
            <a:r>
              <a:rPr lang="en-US" sz="3200" i="1" dirty="0" smtClean="0">
                <a:solidFill>
                  <a:schemeClr val="bg1"/>
                </a:solidFill>
                <a:latin typeface="Calibri" panose="020F0502020204030204" pitchFamily="34" charset="0"/>
              </a:rPr>
              <a:t>special needs by the due date (refer to your flyer for due dates), then the special needs </a:t>
            </a:r>
            <a:r>
              <a:rPr lang="en-US" sz="3600" b="1" i="1" dirty="0" smtClean="0">
                <a:solidFill>
                  <a:schemeClr val="bg1"/>
                </a:solidFill>
                <a:latin typeface="Calibri" panose="020F0502020204030204" pitchFamily="34" charset="0"/>
              </a:rPr>
              <a:t>WILL NOT </a:t>
            </a:r>
            <a:r>
              <a:rPr lang="en-US" sz="3200" i="1" dirty="0" smtClean="0">
                <a:solidFill>
                  <a:schemeClr val="bg1"/>
                </a:solidFill>
                <a:latin typeface="Calibri" panose="020F0502020204030204" pitchFamily="34" charset="0"/>
              </a:rPr>
              <a:t>be met!  It is your teams responsibility to submit your request for anything other than:</a:t>
            </a:r>
          </a:p>
          <a:p>
            <a:endParaRPr lang="en-US" sz="3200" i="1" dirty="0">
              <a:solidFill>
                <a:schemeClr val="bg1"/>
              </a:solidFill>
              <a:latin typeface="Calibri" panose="020F0502020204030204" pitchFamily="34" charset="0"/>
            </a:endParaRP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3200" i="1" dirty="0" smtClean="0">
                <a:solidFill>
                  <a:srgbClr val="FF0000"/>
                </a:solidFill>
                <a:latin typeface="Calibri" panose="020F0502020204030204" pitchFamily="34" charset="0"/>
              </a:rPr>
              <a:t>1 Table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3200" i="1" dirty="0" smtClean="0">
                <a:solidFill>
                  <a:srgbClr val="FF0000"/>
                </a:solidFill>
                <a:latin typeface="Calibri" panose="020F0502020204030204" pitchFamily="34" charset="0"/>
              </a:rPr>
              <a:t>1 Table Linen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3200" i="1" dirty="0" smtClean="0">
                <a:solidFill>
                  <a:srgbClr val="FF0000"/>
                </a:solidFill>
                <a:latin typeface="Calibri" panose="020F0502020204030204" pitchFamily="34" charset="0"/>
              </a:rPr>
              <a:t>1 Easel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3200" i="1" dirty="0" smtClean="0">
                <a:solidFill>
                  <a:srgbClr val="FF0000"/>
                </a:solidFill>
                <a:latin typeface="Calibri" panose="020F0502020204030204" pitchFamily="34" charset="0"/>
              </a:rPr>
              <a:t>2 Chairs</a:t>
            </a:r>
            <a:endParaRPr lang="en-US" sz="3200" i="1" dirty="0">
              <a:solidFill>
                <a:srgbClr val="FF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06082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32272" y="304800"/>
            <a:ext cx="81534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IMPORTANT DATES/DEADLINES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68995" y="1219200"/>
            <a:ext cx="8382000" cy="48167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28700" indent="-1028700">
              <a:spcAft>
                <a:spcPts val="600"/>
              </a:spcAft>
            </a:pPr>
            <a:r>
              <a:rPr lang="en-US" b="1" dirty="0" smtClean="0">
                <a:solidFill>
                  <a:srgbClr val="C00000"/>
                </a:solidFill>
                <a:latin typeface="Calibri" panose="020F0502020204030204" pitchFamily="34" charset="0"/>
              </a:rPr>
              <a:t>Jan. 30:      </a:t>
            </a:r>
            <a:r>
              <a:rPr lang="en-US" dirty="0" smtClean="0">
                <a:solidFill>
                  <a:schemeClr val="bg1"/>
                </a:solidFill>
                <a:latin typeface="Calibri" panose="020F0502020204030204" pitchFamily="34" charset="0"/>
              </a:rPr>
              <a:t>Complete Information contact sheet (Molly will email link)</a:t>
            </a:r>
            <a:endParaRPr lang="en-US" dirty="0" smtClean="0">
              <a:solidFill>
                <a:schemeClr val="bg1"/>
              </a:solidFill>
              <a:latin typeface="Calibri" panose="020F0502020204030204" pitchFamily="34" charset="0"/>
            </a:endParaRPr>
          </a:p>
          <a:p>
            <a:pPr marL="1028700" indent="-1028700">
              <a:spcAft>
                <a:spcPts val="600"/>
              </a:spcAft>
            </a:pPr>
            <a:r>
              <a:rPr lang="en-US" b="1" dirty="0" smtClean="0">
                <a:solidFill>
                  <a:srgbClr val="C00000"/>
                </a:solidFill>
                <a:latin typeface="Calibri" panose="020F0502020204030204" pitchFamily="34" charset="0"/>
              </a:rPr>
              <a:t>Feb. 12</a:t>
            </a:r>
            <a:r>
              <a:rPr lang="en-US" b="1" dirty="0" smtClean="0">
                <a:solidFill>
                  <a:srgbClr val="C00000"/>
                </a:solidFill>
                <a:latin typeface="Calibri" panose="020F0502020204030204" pitchFamily="34" charset="0"/>
              </a:rPr>
              <a:t>:</a:t>
            </a:r>
            <a:r>
              <a:rPr lang="en-US" b="1" dirty="0">
                <a:solidFill>
                  <a:srgbClr val="C00000"/>
                </a:solidFill>
                <a:latin typeface="Calibri" panose="020F0502020204030204" pitchFamily="34" charset="0"/>
              </a:rPr>
              <a:t>	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</a:rPr>
              <a:t>Project </a:t>
            </a:r>
            <a:r>
              <a:rPr lang="en-US" dirty="0" smtClean="0">
                <a:solidFill>
                  <a:schemeClr val="bg1"/>
                </a:solidFill>
                <a:latin typeface="Calibri" panose="020F0502020204030204" pitchFamily="34" charset="0"/>
              </a:rPr>
              <a:t>Abstracts/Media blurb 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</a:rPr>
              <a:t>- email to Molly as a </a:t>
            </a:r>
            <a:br>
              <a:rPr lang="en-US" dirty="0">
                <a:solidFill>
                  <a:schemeClr val="bg1"/>
                </a:solidFill>
                <a:latin typeface="Calibri" panose="020F0502020204030204" pitchFamily="34" charset="0"/>
              </a:rPr>
            </a:br>
            <a:r>
              <a:rPr lang="en-US" b="1" u="sng" dirty="0">
                <a:solidFill>
                  <a:srgbClr val="FF0000"/>
                </a:solidFill>
                <a:latin typeface="Calibri" panose="020F0502020204030204" pitchFamily="34" charset="0"/>
              </a:rPr>
              <a:t>Word </a:t>
            </a:r>
            <a:r>
              <a:rPr lang="en-US" b="1" u="sng" dirty="0" smtClean="0">
                <a:solidFill>
                  <a:srgbClr val="FF0000"/>
                </a:solidFill>
                <a:latin typeface="Calibri" panose="020F0502020204030204" pitchFamily="34" charset="0"/>
              </a:rPr>
              <a:t>Document, (do not bring a printed copy to Molly’s office)</a:t>
            </a:r>
            <a:endParaRPr lang="en-US" sz="1050" dirty="0">
              <a:solidFill>
                <a:srgbClr val="FF0000"/>
              </a:solidFill>
              <a:latin typeface="Calibri" panose="020F0502020204030204" pitchFamily="34" charset="0"/>
            </a:endParaRPr>
          </a:p>
          <a:p>
            <a:pPr marL="1028700" indent="-1028700">
              <a:spcAft>
                <a:spcPts val="600"/>
              </a:spcAft>
            </a:pPr>
            <a:r>
              <a:rPr lang="en-US" b="1" dirty="0" smtClean="0">
                <a:solidFill>
                  <a:srgbClr val="C00000"/>
                </a:solidFill>
                <a:latin typeface="Calibri" panose="020F0502020204030204" pitchFamily="34" charset="0"/>
              </a:rPr>
              <a:t>Feb. 19:</a:t>
            </a:r>
            <a:r>
              <a:rPr lang="en-US" b="1" dirty="0">
                <a:solidFill>
                  <a:srgbClr val="C00000"/>
                </a:solidFill>
                <a:latin typeface="Calibri" panose="020F0502020204030204" pitchFamily="34" charset="0"/>
              </a:rPr>
              <a:t>	</a:t>
            </a:r>
            <a:r>
              <a:rPr lang="en-US" dirty="0" smtClean="0">
                <a:solidFill>
                  <a:schemeClr val="bg1"/>
                </a:solidFill>
                <a:latin typeface="Calibri" panose="020F0502020204030204" pitchFamily="34" charset="0"/>
              </a:rPr>
              <a:t>Last day to email Molly to schedule a Team Photo</a:t>
            </a:r>
            <a:endParaRPr lang="en-US" sz="1050" dirty="0">
              <a:solidFill>
                <a:srgbClr val="C00000"/>
              </a:solidFill>
              <a:latin typeface="Calibri" panose="020F0502020204030204" pitchFamily="34" charset="0"/>
            </a:endParaRPr>
          </a:p>
          <a:p>
            <a:pPr marL="1028700" indent="-1028700">
              <a:spcAft>
                <a:spcPts val="600"/>
              </a:spcAft>
            </a:pPr>
            <a:r>
              <a:rPr lang="en-US" b="1" dirty="0" smtClean="0">
                <a:solidFill>
                  <a:srgbClr val="C00000"/>
                </a:solidFill>
                <a:latin typeface="Calibri" panose="020F0502020204030204" pitchFamily="34" charset="0"/>
              </a:rPr>
              <a:t>March 9</a:t>
            </a:r>
            <a:r>
              <a:rPr lang="en-US" b="1" dirty="0" smtClean="0">
                <a:solidFill>
                  <a:srgbClr val="C00000"/>
                </a:solidFill>
                <a:latin typeface="Calibri" panose="020F0502020204030204" pitchFamily="34" charset="0"/>
              </a:rPr>
              <a:t>:</a:t>
            </a:r>
            <a:r>
              <a:rPr lang="en-US" b="1" dirty="0">
                <a:solidFill>
                  <a:srgbClr val="C00000"/>
                </a:solidFill>
                <a:latin typeface="Calibri" panose="020F0502020204030204" pitchFamily="34" charset="0"/>
              </a:rPr>
              <a:t>	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</a:rPr>
              <a:t>Professional Photos: </a:t>
            </a:r>
            <a:r>
              <a:rPr lang="en-US" dirty="0" smtClean="0">
                <a:solidFill>
                  <a:schemeClr val="bg1"/>
                </a:solidFill>
                <a:latin typeface="Calibri" panose="020F0502020204030204" pitchFamily="34" charset="0"/>
              </a:rPr>
              <a:t>12pm</a:t>
            </a:r>
            <a:r>
              <a:rPr lang="en-US" dirty="0" smtClean="0">
                <a:solidFill>
                  <a:schemeClr val="bg1"/>
                </a:solidFill>
                <a:latin typeface="Calibri" panose="020F0502020204030204" pitchFamily="34" charset="0"/>
              </a:rPr>
              <a:t>-5pm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</a:rPr>
              <a:t>, TBE-A Great </a:t>
            </a:r>
            <a:r>
              <a:rPr lang="en-US" dirty="0" smtClean="0">
                <a:solidFill>
                  <a:schemeClr val="bg1"/>
                </a:solidFill>
                <a:latin typeface="Calibri" panose="020F0502020204030204" pitchFamily="34" charset="0"/>
              </a:rPr>
              <a:t>Hall</a:t>
            </a:r>
            <a:endParaRPr lang="en-US" sz="1050" dirty="0">
              <a:solidFill>
                <a:srgbClr val="C00000"/>
              </a:solidFill>
              <a:latin typeface="Calibri" panose="020F0502020204030204" pitchFamily="34" charset="0"/>
            </a:endParaRPr>
          </a:p>
          <a:p>
            <a:pPr marL="1028700" indent="-1028700">
              <a:spcAft>
                <a:spcPts val="600"/>
              </a:spcAft>
            </a:pPr>
            <a:r>
              <a:rPr lang="en-US" b="1" dirty="0" smtClean="0">
                <a:solidFill>
                  <a:srgbClr val="C00000"/>
                </a:solidFill>
                <a:latin typeface="Calibri" panose="020F0502020204030204" pitchFamily="34" charset="0"/>
              </a:rPr>
              <a:t>March 10:  </a:t>
            </a:r>
            <a:r>
              <a:rPr lang="en-US" dirty="0" smtClean="0">
                <a:solidFill>
                  <a:schemeClr val="bg1"/>
                </a:solidFill>
                <a:latin typeface="Calibri" panose="020F0502020204030204" pitchFamily="34" charset="0"/>
              </a:rPr>
              <a:t>Professional Photos: 8am-12pm, TBE-A Great Hall</a:t>
            </a:r>
          </a:p>
          <a:p>
            <a:pPr marL="1028700" indent="-1028700">
              <a:spcAft>
                <a:spcPts val="600"/>
              </a:spcAft>
            </a:pPr>
            <a:r>
              <a:rPr lang="en-US" b="1" dirty="0" smtClean="0">
                <a:solidFill>
                  <a:srgbClr val="C00000"/>
                </a:solidFill>
                <a:latin typeface="Calibri" panose="020F0502020204030204" pitchFamily="34" charset="0"/>
              </a:rPr>
              <a:t>March 20: </a:t>
            </a:r>
            <a:r>
              <a:rPr lang="en-US" b="1" dirty="0">
                <a:solidFill>
                  <a:srgbClr val="C00000"/>
                </a:solidFill>
                <a:latin typeface="Calibri" panose="020F0502020204030204" pitchFamily="34" charset="0"/>
              </a:rPr>
              <a:t>	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</a:rPr>
              <a:t>Email to Molly to notify of any project special needs, I.e. outside</a:t>
            </a:r>
            <a:r>
              <a:rPr lang="en-US" dirty="0" smtClean="0">
                <a:solidFill>
                  <a:schemeClr val="bg1"/>
                </a:solidFill>
                <a:latin typeface="Calibri" panose="020F0502020204030204" pitchFamily="34" charset="0"/>
              </a:rPr>
              <a:t>, inside,</a:t>
            </a:r>
            <a:endParaRPr lang="en-US" dirty="0">
              <a:solidFill>
                <a:schemeClr val="bg1"/>
              </a:solidFill>
              <a:latin typeface="Calibri" panose="020F0502020204030204" pitchFamily="34" charset="0"/>
            </a:endParaRPr>
          </a:p>
          <a:p>
            <a:pPr marL="1028700" indent="-1028700">
              <a:spcAft>
                <a:spcPts val="600"/>
              </a:spcAft>
            </a:pP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</a:rPr>
              <a:t>	extra space, extra outlet, etc. </a:t>
            </a:r>
            <a:endParaRPr lang="en-US" dirty="0" smtClean="0">
              <a:solidFill>
                <a:schemeClr val="bg1"/>
              </a:solidFill>
              <a:latin typeface="Calibri" panose="020F0502020204030204" pitchFamily="34" charset="0"/>
            </a:endParaRPr>
          </a:p>
          <a:p>
            <a:pPr marL="1028700" indent="-1028700">
              <a:spcAft>
                <a:spcPts val="600"/>
              </a:spcAft>
            </a:pPr>
            <a:r>
              <a:rPr lang="en-US" b="1" dirty="0" smtClean="0">
                <a:solidFill>
                  <a:srgbClr val="C00000"/>
                </a:solidFill>
                <a:latin typeface="Calibri" panose="020F0502020204030204" pitchFamily="34" charset="0"/>
              </a:rPr>
              <a:t>March 25: </a:t>
            </a:r>
            <a:r>
              <a:rPr lang="en-US" dirty="0" smtClean="0">
                <a:solidFill>
                  <a:schemeClr val="bg1"/>
                </a:solidFill>
                <a:latin typeface="Calibri" panose="020F0502020204030204" pitchFamily="34" charset="0"/>
              </a:rPr>
              <a:t>Mandatory Poster Workshop (at least 1 team member), </a:t>
            </a:r>
            <a:r>
              <a:rPr lang="en-US" dirty="0" err="1" smtClean="0">
                <a:solidFill>
                  <a:schemeClr val="bg1"/>
                </a:solidFill>
                <a:latin typeface="Calibri" panose="020F0502020204030204" pitchFamily="34" charset="0"/>
              </a:rPr>
              <a:t>Amargosa</a:t>
            </a:r>
            <a:r>
              <a:rPr lang="en-US" dirty="0" smtClean="0">
                <a:solidFill>
                  <a:schemeClr val="bg1"/>
                </a:solidFill>
                <a:latin typeface="Calibri" panose="020F0502020204030204" pitchFamily="34" charset="0"/>
              </a:rPr>
              <a:t> Room in           the Lied Library 2:30pm-3:30pm</a:t>
            </a:r>
          </a:p>
          <a:p>
            <a:pPr marL="1028700" indent="-1028700">
              <a:spcAft>
                <a:spcPts val="600"/>
              </a:spcAft>
            </a:pPr>
            <a:r>
              <a:rPr lang="en-US" b="1" dirty="0" smtClean="0">
                <a:solidFill>
                  <a:srgbClr val="C00000"/>
                </a:solidFill>
                <a:latin typeface="Calibri" panose="020F0502020204030204" pitchFamily="34" charset="0"/>
              </a:rPr>
              <a:t>TBD:           </a:t>
            </a:r>
            <a:r>
              <a:rPr lang="en-US" dirty="0" smtClean="0">
                <a:solidFill>
                  <a:schemeClr val="bg1"/>
                </a:solidFill>
                <a:latin typeface="Calibri" panose="020F0502020204030204" pitchFamily="34" charset="0"/>
              </a:rPr>
              <a:t>Mandatory Oral Presentation Workshop (at least 1 team member), Location TBE, 2:30pm-3:30pm on a Monday or Wednesday.</a:t>
            </a:r>
          </a:p>
          <a:p>
            <a:pPr marL="1028700" indent="-1028700">
              <a:spcAft>
                <a:spcPts val="600"/>
              </a:spcAft>
            </a:pPr>
            <a:endParaRPr lang="en-US" dirty="0">
              <a:solidFill>
                <a:srgbClr val="C00000"/>
              </a:solidFill>
              <a:latin typeface="Calibri" panose="020F0502020204030204" pitchFamily="34" charset="0"/>
            </a:endParaRPr>
          </a:p>
          <a:p>
            <a:pPr marL="1028700" indent="-1028700">
              <a:spcAft>
                <a:spcPts val="600"/>
              </a:spcAft>
            </a:pPr>
            <a:endParaRPr lang="en-US" b="1" dirty="0">
              <a:solidFill>
                <a:srgbClr val="FF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07954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4800" y="228600"/>
            <a:ext cx="81534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IMPORTANT DATES/DEADLINES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04800" y="1447800"/>
            <a:ext cx="8382000" cy="35240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28700" indent="-1028700">
              <a:spcAft>
                <a:spcPts val="600"/>
              </a:spcAft>
            </a:pPr>
            <a:r>
              <a:rPr lang="en-US" b="1" dirty="0" smtClean="0">
                <a:solidFill>
                  <a:srgbClr val="C00000"/>
                </a:solidFill>
                <a:latin typeface="Calibri" panose="020F0502020204030204" pitchFamily="34" charset="0"/>
              </a:rPr>
              <a:t>April </a:t>
            </a:r>
            <a:r>
              <a:rPr lang="en-US" b="1" dirty="0">
                <a:solidFill>
                  <a:srgbClr val="C00000"/>
                </a:solidFill>
                <a:latin typeface="Calibri" panose="020F0502020204030204" pitchFamily="34" charset="0"/>
              </a:rPr>
              <a:t>1: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</a:rPr>
              <a:t>	RSVP for awards </a:t>
            </a:r>
            <a:r>
              <a:rPr lang="en-US" b="1" dirty="0">
                <a:solidFill>
                  <a:srgbClr val="FF0000"/>
                </a:solidFill>
                <a:latin typeface="Calibri" panose="020F0502020204030204" pitchFamily="34" charset="0"/>
              </a:rPr>
              <a:t>(link will be provided) 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</a:rPr>
              <a:t>student and one guest is free </a:t>
            </a:r>
            <a:br>
              <a:rPr lang="en-US" dirty="0">
                <a:solidFill>
                  <a:schemeClr val="bg1"/>
                </a:solidFill>
                <a:latin typeface="Calibri" panose="020F0502020204030204" pitchFamily="34" charset="0"/>
              </a:rPr>
            </a:br>
            <a:r>
              <a:rPr lang="en-US" i="1" dirty="0">
                <a:solidFill>
                  <a:schemeClr val="bg1"/>
                </a:solidFill>
                <a:latin typeface="Calibri" panose="020F0502020204030204" pitchFamily="34" charset="0"/>
              </a:rPr>
              <a:t>($50 for additional guests) – </a:t>
            </a:r>
            <a:r>
              <a:rPr lang="en-US" b="1" i="1" u="sng" dirty="0">
                <a:solidFill>
                  <a:srgbClr val="FF0000"/>
                </a:solidFill>
                <a:latin typeface="Calibri" panose="020F0502020204030204" pitchFamily="34" charset="0"/>
              </a:rPr>
              <a:t>MUST RSVP at link if attending</a:t>
            </a:r>
          </a:p>
          <a:p>
            <a:pPr marL="1028700" indent="-1028700">
              <a:spcAft>
                <a:spcPts val="600"/>
              </a:spcAft>
            </a:pPr>
            <a:r>
              <a:rPr lang="en-US" b="1" dirty="0">
                <a:solidFill>
                  <a:srgbClr val="C00000"/>
                </a:solidFill>
                <a:latin typeface="Calibri" panose="020F0502020204030204" pitchFamily="34" charset="0"/>
              </a:rPr>
              <a:t>April 1:	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</a:rPr>
              <a:t>Presentation times emailed to students</a:t>
            </a:r>
          </a:p>
          <a:p>
            <a:pPr marL="1028700" indent="-1028700">
              <a:spcAft>
                <a:spcPts val="600"/>
              </a:spcAft>
            </a:pPr>
            <a:r>
              <a:rPr lang="en-US" b="1" dirty="0" smtClean="0">
                <a:solidFill>
                  <a:srgbClr val="C00000"/>
                </a:solidFill>
                <a:latin typeface="Calibri" panose="020F0502020204030204" pitchFamily="34" charset="0"/>
              </a:rPr>
              <a:t>May 6</a:t>
            </a:r>
            <a:r>
              <a:rPr lang="en-US" b="1" dirty="0" smtClean="0">
                <a:solidFill>
                  <a:srgbClr val="C00000"/>
                </a:solidFill>
                <a:latin typeface="Calibri" panose="020F0502020204030204" pitchFamily="34" charset="0"/>
              </a:rPr>
              <a:t>:</a:t>
            </a:r>
            <a:r>
              <a:rPr lang="en-US" b="1" dirty="0">
                <a:solidFill>
                  <a:srgbClr val="C00000"/>
                </a:solidFill>
                <a:latin typeface="Calibri" panose="020F0502020204030204" pitchFamily="34" charset="0"/>
              </a:rPr>
              <a:t>	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</a:rPr>
              <a:t>Set up; </a:t>
            </a:r>
            <a:r>
              <a:rPr lang="en-US" dirty="0" smtClean="0">
                <a:solidFill>
                  <a:schemeClr val="bg1"/>
                </a:solidFill>
                <a:latin typeface="Calibri" panose="020F0502020204030204" pitchFamily="34" charset="0"/>
              </a:rPr>
              <a:t>Thomas &amp; Mack Complex</a:t>
            </a:r>
            <a:r>
              <a:rPr lang="en-US" dirty="0" smtClean="0">
                <a:solidFill>
                  <a:schemeClr val="bg1"/>
                </a:solidFill>
                <a:latin typeface="Calibri" panose="020F0502020204030204" pitchFamily="34" charset="0"/>
              </a:rPr>
              <a:t>, 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</a:rPr>
              <a:t>12-5pm</a:t>
            </a:r>
          </a:p>
          <a:p>
            <a:pPr marL="1028700" indent="-1028700">
              <a:spcAft>
                <a:spcPts val="600"/>
              </a:spcAft>
            </a:pPr>
            <a:r>
              <a:rPr lang="en-US" b="1" dirty="0" smtClean="0">
                <a:solidFill>
                  <a:srgbClr val="C00000"/>
                </a:solidFill>
                <a:latin typeface="Calibri" panose="020F0502020204030204" pitchFamily="34" charset="0"/>
              </a:rPr>
              <a:t>May 7</a:t>
            </a:r>
            <a:r>
              <a:rPr lang="en-US" b="1" dirty="0" smtClean="0">
                <a:solidFill>
                  <a:srgbClr val="C00000"/>
                </a:solidFill>
                <a:latin typeface="Calibri" panose="020F0502020204030204" pitchFamily="34" charset="0"/>
              </a:rPr>
              <a:t>:</a:t>
            </a:r>
            <a:r>
              <a:rPr lang="en-US" b="1" dirty="0">
                <a:solidFill>
                  <a:srgbClr val="C00000"/>
                </a:solidFill>
                <a:latin typeface="Calibri" panose="020F0502020204030204" pitchFamily="34" charset="0"/>
              </a:rPr>
              <a:t>	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</a:rPr>
              <a:t>Competition, </a:t>
            </a:r>
            <a:r>
              <a:rPr lang="en-US" dirty="0" smtClean="0">
                <a:solidFill>
                  <a:schemeClr val="bg1"/>
                </a:solidFill>
                <a:latin typeface="Calibri" panose="020F0502020204030204" pitchFamily="34" charset="0"/>
              </a:rPr>
              <a:t>8am-6pm </a:t>
            </a:r>
            <a:r>
              <a:rPr lang="en-US" i="1" dirty="0">
                <a:solidFill>
                  <a:schemeClr val="bg1"/>
                </a:solidFill>
                <a:latin typeface="Calibri" panose="020F0502020204030204" pitchFamily="34" charset="0"/>
              </a:rPr>
              <a:t>–</a:t>
            </a:r>
            <a:r>
              <a:rPr lang="en-US" dirty="0" smtClean="0">
                <a:solidFill>
                  <a:schemeClr val="bg1"/>
                </a:solidFill>
                <a:latin typeface="Calibri" panose="020F0502020204030204" pitchFamily="34" charset="0"/>
              </a:rPr>
              <a:t> </a:t>
            </a:r>
            <a:r>
              <a:rPr lang="en-US" b="1" i="1" u="sng" dirty="0">
                <a:solidFill>
                  <a:srgbClr val="FF0000"/>
                </a:solidFill>
                <a:latin typeface="Calibri" panose="020F0502020204030204" pitchFamily="34" charset="0"/>
              </a:rPr>
              <a:t>MUST arrive by 6:30am</a:t>
            </a:r>
          </a:p>
          <a:p>
            <a:pPr marL="1028700" indent="-1028700">
              <a:spcAft>
                <a:spcPts val="600"/>
              </a:spcAft>
            </a:pPr>
            <a:r>
              <a:rPr lang="en-US" b="1" dirty="0" smtClean="0">
                <a:solidFill>
                  <a:srgbClr val="C00000"/>
                </a:solidFill>
                <a:latin typeface="Calibri" panose="020F0502020204030204" pitchFamily="34" charset="0"/>
              </a:rPr>
              <a:t>May 8</a:t>
            </a:r>
            <a:r>
              <a:rPr lang="en-US" b="1" dirty="0" smtClean="0">
                <a:solidFill>
                  <a:srgbClr val="C00000"/>
                </a:solidFill>
                <a:latin typeface="Calibri" panose="020F0502020204030204" pitchFamily="34" charset="0"/>
              </a:rPr>
              <a:t>:</a:t>
            </a:r>
            <a:r>
              <a:rPr lang="en-US" b="1" dirty="0">
                <a:solidFill>
                  <a:srgbClr val="C00000"/>
                </a:solidFill>
                <a:latin typeface="Calibri" panose="020F0502020204030204" pitchFamily="34" charset="0"/>
              </a:rPr>
              <a:t>	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</a:rPr>
              <a:t>Awards </a:t>
            </a:r>
            <a:r>
              <a:rPr lang="en-US" dirty="0" smtClean="0">
                <a:solidFill>
                  <a:schemeClr val="bg1"/>
                </a:solidFill>
                <a:latin typeface="Calibri" panose="020F0502020204030204" pitchFamily="34" charset="0"/>
              </a:rPr>
              <a:t>Reception &amp; Dinner, 6:00pm-10:00pm 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</a:rPr>
              <a:t>– </a:t>
            </a:r>
            <a:r>
              <a:rPr lang="en-US" dirty="0" smtClean="0">
                <a:solidFill>
                  <a:schemeClr val="bg1"/>
                </a:solidFill>
                <a:latin typeface="Calibri" panose="020F0502020204030204" pitchFamily="34" charset="0"/>
              </a:rPr>
              <a:t>Thomas &amp; Mack Complex and Cox Pavilion</a:t>
            </a:r>
            <a:r>
              <a:rPr lang="en-US" dirty="0" smtClean="0">
                <a:solidFill>
                  <a:schemeClr val="bg1"/>
                </a:solidFill>
                <a:latin typeface="Calibri" panose="020F0502020204030204" pitchFamily="34" charset="0"/>
              </a:rPr>
              <a:t> </a:t>
            </a:r>
            <a:r>
              <a:rPr lang="en-US" dirty="0" smtClean="0">
                <a:solidFill>
                  <a:schemeClr val="bg1"/>
                </a:solidFill>
                <a:latin typeface="Calibri" panose="020F0502020204030204" pitchFamily="34" charset="0"/>
              </a:rPr>
              <a:t>– </a:t>
            </a:r>
            <a:r>
              <a:rPr lang="en-US" b="1" i="1" u="sng" dirty="0" smtClean="0">
                <a:solidFill>
                  <a:srgbClr val="FF0000"/>
                </a:solidFill>
                <a:latin typeface="Calibri" panose="020F0502020204030204" pitchFamily="34" charset="0"/>
              </a:rPr>
              <a:t>Teams MUST be present at awards or any earned monetary award will be forfeited.</a:t>
            </a:r>
            <a:endParaRPr lang="en-US" b="1" i="1" u="sng" dirty="0">
              <a:solidFill>
                <a:srgbClr val="FF0000"/>
              </a:solidFill>
              <a:latin typeface="Calibri" panose="020F0502020204030204" pitchFamily="34" charset="0"/>
            </a:endParaRPr>
          </a:p>
          <a:p>
            <a:pPr marL="1028700" indent="-1028700">
              <a:spcAft>
                <a:spcPts val="600"/>
              </a:spcAft>
            </a:pPr>
            <a:r>
              <a:rPr lang="en-US" b="1" dirty="0" smtClean="0">
                <a:solidFill>
                  <a:srgbClr val="C00000"/>
                </a:solidFill>
                <a:latin typeface="Calibri" panose="020F0502020204030204" pitchFamily="34" charset="0"/>
              </a:rPr>
              <a:t>May 14</a:t>
            </a:r>
            <a:r>
              <a:rPr lang="en-US" b="1" dirty="0" smtClean="0">
                <a:solidFill>
                  <a:srgbClr val="C00000"/>
                </a:solidFill>
                <a:latin typeface="Calibri" panose="020F0502020204030204" pitchFamily="34" charset="0"/>
              </a:rPr>
              <a:t>:</a:t>
            </a:r>
            <a:r>
              <a:rPr lang="en-US" b="1" dirty="0">
                <a:solidFill>
                  <a:srgbClr val="C00000"/>
                </a:solidFill>
                <a:latin typeface="Calibri" panose="020F0502020204030204" pitchFamily="34" charset="0"/>
              </a:rPr>
              <a:t>	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</a:rPr>
              <a:t>Reimbursement packets (receipts) due to  your department </a:t>
            </a:r>
            <a:r>
              <a:rPr lang="en-US" dirty="0" smtClean="0">
                <a:solidFill>
                  <a:schemeClr val="bg1"/>
                </a:solidFill>
                <a:latin typeface="Calibri" panose="020F0502020204030204" pitchFamily="34" charset="0"/>
              </a:rPr>
              <a:t>Administrative Assistant, 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</a:rPr>
              <a:t>EED Teams will submit to </a:t>
            </a:r>
            <a:r>
              <a:rPr lang="en-US" dirty="0" err="1" smtClean="0">
                <a:solidFill>
                  <a:schemeClr val="bg1"/>
                </a:solidFill>
                <a:latin typeface="Calibri" panose="020F0502020204030204" pitchFamily="34" charset="0"/>
              </a:rPr>
              <a:t>Marje</a:t>
            </a:r>
            <a:r>
              <a:rPr lang="en-US" dirty="0" smtClean="0">
                <a:solidFill>
                  <a:schemeClr val="bg1"/>
                </a:solidFill>
                <a:latin typeface="Calibri" panose="020F0502020204030204" pitchFamily="34" charset="0"/>
              </a:rPr>
              <a:t> 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</a:rPr>
              <a:t>in the Dean’s Office, TBE-A111.</a:t>
            </a:r>
            <a:br>
              <a:rPr lang="en-US" dirty="0">
                <a:solidFill>
                  <a:schemeClr val="bg1"/>
                </a:solidFill>
                <a:latin typeface="Calibri" panose="020F0502020204030204" pitchFamily="34" charset="0"/>
              </a:rPr>
            </a:b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</a:rPr>
              <a:t>by 4:55pm – </a:t>
            </a:r>
            <a:r>
              <a:rPr lang="en-US" b="1" i="1" u="sng" dirty="0">
                <a:solidFill>
                  <a:srgbClr val="FF0000"/>
                </a:solidFill>
                <a:latin typeface="Calibri" panose="020F0502020204030204" pitchFamily="34" charset="0"/>
              </a:rPr>
              <a:t>NO EXCEPTIONS</a:t>
            </a:r>
          </a:p>
        </p:txBody>
      </p:sp>
    </p:spTree>
    <p:extLst>
      <p:ext uri="{BB962C8B-B14F-4D97-AF65-F5344CB8AC3E}">
        <p14:creationId xmlns:p14="http://schemas.microsoft.com/office/powerpoint/2010/main" val="33267705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381000"/>
            <a:ext cx="9144000" cy="6477000"/>
          </a:xfrm>
        </p:spPr>
        <p:txBody>
          <a:bodyPr/>
          <a:lstStyle/>
          <a:p>
            <a:pPr marL="36512" indent="0" algn="ctr">
              <a:buNone/>
            </a:pPr>
            <a:r>
              <a:rPr lang="en-US" sz="4000" b="1" i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SENIOR DESIGN COMPETITION</a:t>
            </a:r>
          </a:p>
          <a:p>
            <a:pPr marL="36512" indent="0" algn="ctr">
              <a:buNone/>
            </a:pPr>
            <a:r>
              <a:rPr lang="en-US" sz="4000" b="1" i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Spring 2020</a:t>
            </a:r>
            <a:endParaRPr lang="en-US" sz="4000" b="1" i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6512" indent="0" algn="ctr">
              <a:buNone/>
            </a:pPr>
            <a:endParaRPr lang="en-US" sz="2000" dirty="0" smtClean="0">
              <a:solidFill>
                <a:srgbClr val="C00000"/>
              </a:solidFill>
            </a:endParaRPr>
          </a:p>
          <a:p>
            <a:pPr marL="36512" indent="0" algn="ctr">
              <a:buNone/>
            </a:pPr>
            <a:r>
              <a:rPr lang="en-US" sz="4000" b="1" dirty="0" smtClean="0">
                <a:solidFill>
                  <a:schemeClr val="bg1"/>
                </a:solidFill>
              </a:rPr>
              <a:t>20</a:t>
            </a:r>
            <a:r>
              <a:rPr lang="en-US" sz="4000" b="1" baseline="30000" dirty="0" smtClean="0">
                <a:solidFill>
                  <a:schemeClr val="bg1"/>
                </a:solidFill>
              </a:rPr>
              <a:t>th</a:t>
            </a:r>
            <a:r>
              <a:rPr lang="en-US" sz="4000" b="1" dirty="0" smtClean="0">
                <a:solidFill>
                  <a:schemeClr val="bg1"/>
                </a:solidFill>
              </a:rPr>
              <a:t> Anniversary of the </a:t>
            </a:r>
          </a:p>
          <a:p>
            <a:pPr marL="36512" indent="0" algn="ctr">
              <a:buNone/>
            </a:pPr>
            <a:r>
              <a:rPr lang="en-US" sz="4000" b="1" dirty="0" smtClean="0">
                <a:solidFill>
                  <a:schemeClr val="bg1"/>
                </a:solidFill>
              </a:rPr>
              <a:t>Fred &amp; Harriet Cox </a:t>
            </a:r>
          </a:p>
          <a:p>
            <a:pPr marL="36512" indent="0" algn="ctr">
              <a:buNone/>
            </a:pPr>
            <a:r>
              <a:rPr lang="en-US" sz="4000" b="1" dirty="0" smtClean="0">
                <a:solidFill>
                  <a:schemeClr val="bg1"/>
                </a:solidFill>
              </a:rPr>
              <a:t>Senior Design Competition!</a:t>
            </a:r>
          </a:p>
          <a:p>
            <a:pPr marL="36512" indent="0" algn="ctr">
              <a:buNone/>
            </a:pPr>
            <a:endParaRPr lang="en-US" sz="2000" b="1" dirty="0" smtClean="0">
              <a:solidFill>
                <a:schemeClr val="bg1"/>
              </a:solidFill>
            </a:endParaRPr>
          </a:p>
          <a:p>
            <a:pPr marL="36512" indent="0" algn="ctr">
              <a:buNone/>
            </a:pPr>
            <a:r>
              <a:rPr lang="en-US" sz="4000" dirty="0" smtClean="0">
                <a:solidFill>
                  <a:srgbClr val="C00000"/>
                </a:solidFill>
              </a:rPr>
              <a:t>Let’s Roar into our 20</a:t>
            </a:r>
            <a:r>
              <a:rPr lang="en-US" sz="4000" baseline="30000" dirty="0" smtClean="0">
                <a:solidFill>
                  <a:srgbClr val="C00000"/>
                </a:solidFill>
              </a:rPr>
              <a:t>th</a:t>
            </a:r>
            <a:r>
              <a:rPr lang="en-US" sz="4000" dirty="0" smtClean="0">
                <a:solidFill>
                  <a:srgbClr val="C00000"/>
                </a:solidFill>
              </a:rPr>
              <a:t> in 2020!</a:t>
            </a:r>
            <a:endParaRPr lang="en-US" sz="40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93566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381000"/>
            <a:ext cx="9144000" cy="6477000"/>
          </a:xfrm>
        </p:spPr>
        <p:txBody>
          <a:bodyPr/>
          <a:lstStyle/>
          <a:p>
            <a:pPr marL="36512" indent="0" algn="ctr">
              <a:buNone/>
            </a:pPr>
            <a:r>
              <a:rPr lang="en-US" sz="4000" b="1" i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SENIOR DESIGN COMPETITION</a:t>
            </a:r>
          </a:p>
          <a:p>
            <a:pPr marL="36512" indent="0" algn="ctr">
              <a:buNone/>
            </a:pPr>
            <a:r>
              <a:rPr lang="en-US" sz="4000" b="1" i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Spring 2020</a:t>
            </a:r>
            <a:endParaRPr lang="en-US" sz="4000" b="1" i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6512" indent="0" algn="ctr">
              <a:buNone/>
            </a:pPr>
            <a:r>
              <a:rPr lang="en-US" sz="4000" b="1" u="sng" dirty="0">
                <a:solidFill>
                  <a:srgbClr val="C00000"/>
                </a:solidFill>
                <a:latin typeface="Cambria" panose="02040503050406030204" pitchFamily="18" charset="0"/>
              </a:rPr>
              <a:t>Set up:</a:t>
            </a:r>
          </a:p>
          <a:p>
            <a:pPr marL="36512" indent="0" algn="ctr">
              <a:buNone/>
            </a:pPr>
            <a:r>
              <a:rPr lang="en-US" sz="3200" dirty="0">
                <a:solidFill>
                  <a:schemeClr val="bg1"/>
                </a:solidFill>
                <a:latin typeface="Calibri" panose="020F0502020204030204" pitchFamily="34" charset="0"/>
              </a:rPr>
              <a:t>Wednesday, </a:t>
            </a:r>
            <a:r>
              <a:rPr lang="en-US" sz="3200" dirty="0" smtClean="0">
                <a:solidFill>
                  <a:schemeClr val="bg1"/>
                </a:solidFill>
                <a:latin typeface="Calibri" panose="020F0502020204030204" pitchFamily="34" charset="0"/>
              </a:rPr>
              <a:t>May 6</a:t>
            </a:r>
            <a:r>
              <a:rPr lang="en-US" sz="3200" dirty="0" smtClean="0">
                <a:solidFill>
                  <a:schemeClr val="bg1"/>
                </a:solidFill>
                <a:latin typeface="Calibri" panose="020F0502020204030204" pitchFamily="34" charset="0"/>
              </a:rPr>
              <a:t>, </a:t>
            </a:r>
            <a:r>
              <a:rPr lang="en-US" sz="3200" dirty="0">
                <a:solidFill>
                  <a:schemeClr val="bg1"/>
                </a:solidFill>
                <a:latin typeface="Calibri" panose="020F0502020204030204" pitchFamily="34" charset="0"/>
              </a:rPr>
              <a:t>12pm - 5 pm</a:t>
            </a:r>
          </a:p>
          <a:p>
            <a:pPr marL="36512" indent="0" algn="ctr">
              <a:buNone/>
            </a:pPr>
            <a:r>
              <a:rPr lang="en-US" sz="4000" b="1" u="sng" dirty="0">
                <a:solidFill>
                  <a:srgbClr val="C00000"/>
                </a:solidFill>
                <a:latin typeface="Cambria" panose="02040503050406030204" pitchFamily="18" charset="0"/>
              </a:rPr>
              <a:t>Competition:</a:t>
            </a:r>
          </a:p>
          <a:p>
            <a:pPr marL="36512" indent="0" algn="ctr">
              <a:buNone/>
            </a:pPr>
            <a:r>
              <a:rPr lang="en-US" sz="3200" dirty="0">
                <a:solidFill>
                  <a:schemeClr val="bg1"/>
                </a:solidFill>
                <a:latin typeface="Calibri" panose="020F0502020204030204" pitchFamily="34" charset="0"/>
              </a:rPr>
              <a:t>Thursday, </a:t>
            </a:r>
            <a:r>
              <a:rPr lang="en-US" sz="3200" dirty="0" smtClean="0">
                <a:solidFill>
                  <a:schemeClr val="bg1"/>
                </a:solidFill>
                <a:latin typeface="Calibri" panose="020F0502020204030204" pitchFamily="34" charset="0"/>
              </a:rPr>
              <a:t>May 7</a:t>
            </a:r>
            <a:r>
              <a:rPr lang="en-US" sz="3200" dirty="0" smtClean="0">
                <a:solidFill>
                  <a:schemeClr val="bg1"/>
                </a:solidFill>
                <a:latin typeface="Calibri" panose="020F0502020204030204" pitchFamily="34" charset="0"/>
              </a:rPr>
              <a:t>, </a:t>
            </a:r>
            <a:r>
              <a:rPr lang="en-US" sz="3200" dirty="0">
                <a:solidFill>
                  <a:schemeClr val="bg1"/>
                </a:solidFill>
                <a:latin typeface="Calibri" panose="020F0502020204030204" pitchFamily="34" charset="0"/>
              </a:rPr>
              <a:t>8am - 6pm</a:t>
            </a:r>
            <a:endParaRPr lang="en-US" sz="3200" baseline="30000" dirty="0">
              <a:solidFill>
                <a:schemeClr val="bg1"/>
              </a:solidFill>
              <a:latin typeface="Calibri" panose="020F0502020204030204" pitchFamily="34" charset="0"/>
            </a:endParaRPr>
          </a:p>
          <a:p>
            <a:pPr marL="36512" indent="0" algn="ctr">
              <a:buNone/>
            </a:pPr>
            <a:r>
              <a:rPr lang="en-US" sz="4000" b="1" u="sng" dirty="0">
                <a:ln w="12700" cmpd="sng">
                  <a:noFill/>
                </a:ln>
                <a:solidFill>
                  <a:srgbClr val="C00000"/>
                </a:solidFill>
                <a:latin typeface="Cambria" panose="02040503050406030204" pitchFamily="18" charset="0"/>
              </a:rPr>
              <a:t>Location:</a:t>
            </a:r>
          </a:p>
          <a:p>
            <a:pPr marL="36512" indent="0" algn="ctr">
              <a:buNone/>
            </a:pPr>
            <a:r>
              <a:rPr lang="en-US" sz="3200" dirty="0" smtClean="0">
                <a:solidFill>
                  <a:schemeClr val="bg1"/>
                </a:solidFill>
                <a:latin typeface="Calibri" panose="020F0502020204030204" pitchFamily="34" charset="0"/>
              </a:rPr>
              <a:t>Thomas &amp; Mack Complex</a:t>
            </a:r>
            <a:endParaRPr lang="en-US" sz="3200" dirty="0">
              <a:solidFill>
                <a:schemeClr val="bg1"/>
              </a:solidFill>
              <a:latin typeface="Calibri" panose="020F0502020204030204" pitchFamily="34" charset="0"/>
            </a:endParaRPr>
          </a:p>
          <a:p>
            <a:pPr marL="36512" indent="0" algn="ctr">
              <a:buNone/>
            </a:pPr>
            <a:endParaRPr lang="en-US" sz="40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63147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Image may contain: one or more people, people standing, crowd and outdoor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295400"/>
            <a:ext cx="9020336" cy="4098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98926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066800"/>
            <a:ext cx="7315200" cy="5334000"/>
          </a:xfrm>
        </p:spPr>
        <p:txBody>
          <a:bodyPr/>
          <a:lstStyle/>
          <a:p>
            <a:pPr marL="36512" indent="0" algn="ctr">
              <a:buNone/>
            </a:pPr>
            <a:r>
              <a:rPr lang="en-US" sz="3200" b="1" dirty="0">
                <a:solidFill>
                  <a:srgbClr val="C00000"/>
                </a:solidFill>
                <a:latin typeface="Cambria" panose="02040503050406030204" pitchFamily="18" charset="0"/>
                <a:cs typeface="Rod" panose="02030509050101010101" pitchFamily="49" charset="-79"/>
              </a:rPr>
              <a:t>**CEEC, CS, ECE, EED &amp; ME</a:t>
            </a:r>
          </a:p>
          <a:p>
            <a:pPr marL="36512" indent="0" algn="ctr">
              <a:buNone/>
            </a:pPr>
            <a:r>
              <a:rPr lang="en-US" sz="2800" b="1" dirty="0">
                <a:solidFill>
                  <a:schemeClr val="bg1"/>
                </a:solidFill>
                <a:latin typeface="Calibri" panose="020F0502020204030204" pitchFamily="34" charset="0"/>
                <a:cs typeface="Rod" panose="02030509050101010101" pitchFamily="49" charset="-79"/>
              </a:rPr>
              <a:t>1</a:t>
            </a:r>
            <a:r>
              <a:rPr lang="en-US" sz="2800" b="1" baseline="30000" dirty="0">
                <a:solidFill>
                  <a:schemeClr val="bg1"/>
                </a:solidFill>
                <a:latin typeface="Calibri" panose="020F0502020204030204" pitchFamily="34" charset="0"/>
                <a:cs typeface="Rod" panose="02030509050101010101" pitchFamily="49" charset="-79"/>
              </a:rPr>
              <a:t>st</a:t>
            </a:r>
            <a:r>
              <a:rPr lang="en-US" sz="2800" dirty="0">
                <a:solidFill>
                  <a:schemeClr val="bg1"/>
                </a:solidFill>
                <a:latin typeface="Calibri" panose="020F0502020204030204" pitchFamily="34" charset="0"/>
                <a:cs typeface="Rod" panose="02030509050101010101" pitchFamily="49" charset="-79"/>
              </a:rPr>
              <a:t> - $300 per student team member</a:t>
            </a:r>
          </a:p>
          <a:p>
            <a:pPr marL="36512" indent="0" algn="ctr">
              <a:buNone/>
            </a:pPr>
            <a:r>
              <a:rPr lang="en-US" sz="2800" b="1" dirty="0">
                <a:solidFill>
                  <a:schemeClr val="bg1"/>
                </a:solidFill>
                <a:latin typeface="Calibri" panose="020F0502020204030204" pitchFamily="34" charset="0"/>
                <a:cs typeface="Rod" panose="02030509050101010101" pitchFamily="49" charset="-79"/>
              </a:rPr>
              <a:t>2</a:t>
            </a:r>
            <a:r>
              <a:rPr lang="en-US" sz="2800" b="1" baseline="30000" dirty="0">
                <a:solidFill>
                  <a:schemeClr val="bg1"/>
                </a:solidFill>
                <a:latin typeface="Calibri" panose="020F0502020204030204" pitchFamily="34" charset="0"/>
                <a:cs typeface="Rod" panose="02030509050101010101" pitchFamily="49" charset="-79"/>
              </a:rPr>
              <a:t>nd</a:t>
            </a:r>
            <a:r>
              <a:rPr lang="en-US" sz="2800" dirty="0">
                <a:solidFill>
                  <a:schemeClr val="bg1"/>
                </a:solidFill>
                <a:latin typeface="Calibri" panose="020F0502020204030204" pitchFamily="34" charset="0"/>
                <a:cs typeface="Rod" panose="02030509050101010101" pitchFamily="49" charset="-79"/>
              </a:rPr>
              <a:t> - $150 per student team member</a:t>
            </a:r>
          </a:p>
          <a:p>
            <a:pPr marL="36512" indent="0" algn="ctr">
              <a:buNone/>
            </a:pPr>
            <a:r>
              <a:rPr lang="en-US" sz="3200" b="1" dirty="0">
                <a:solidFill>
                  <a:srgbClr val="C00000"/>
                </a:solidFill>
                <a:latin typeface="Cambria" panose="02040503050406030204" pitchFamily="18" charset="0"/>
                <a:cs typeface="Rod" panose="02030509050101010101" pitchFamily="49" charset="-79"/>
              </a:rPr>
              <a:t>**Interdisciplinary</a:t>
            </a:r>
          </a:p>
          <a:p>
            <a:pPr marL="36512" indent="0" algn="ctr">
              <a:buNone/>
            </a:pPr>
            <a:r>
              <a:rPr lang="en-US" sz="2800" dirty="0">
                <a:solidFill>
                  <a:schemeClr val="bg1"/>
                </a:solidFill>
                <a:latin typeface="Calibri" panose="020F0502020204030204" pitchFamily="34" charset="0"/>
                <a:cs typeface="Rod" panose="02030509050101010101" pitchFamily="49" charset="-79"/>
              </a:rPr>
              <a:t>$350 per student team member</a:t>
            </a:r>
          </a:p>
          <a:p>
            <a:pPr marL="36512" indent="0" algn="ctr">
              <a:buNone/>
            </a:pPr>
            <a:r>
              <a:rPr lang="en-US" sz="3200" b="1" dirty="0">
                <a:solidFill>
                  <a:srgbClr val="C00000"/>
                </a:solidFill>
                <a:latin typeface="Cambria" panose="02040503050406030204" pitchFamily="18" charset="0"/>
                <a:cs typeface="Rod" panose="02030509050101010101" pitchFamily="49" charset="-79"/>
              </a:rPr>
              <a:t>*Commercial Potential</a:t>
            </a:r>
          </a:p>
          <a:p>
            <a:pPr marL="36512" indent="0" algn="ctr">
              <a:buNone/>
            </a:pPr>
            <a:r>
              <a:rPr lang="en-US" sz="2800" dirty="0" smtClean="0">
                <a:solidFill>
                  <a:schemeClr val="bg1"/>
                </a:solidFill>
                <a:latin typeface="Calibri" panose="020F0502020204030204" pitchFamily="34" charset="0"/>
                <a:cs typeface="Rod" panose="02030509050101010101" pitchFamily="49" charset="-79"/>
              </a:rPr>
              <a:t>$</a:t>
            </a:r>
            <a:r>
              <a:rPr lang="en-US" sz="2800" dirty="0">
                <a:solidFill>
                  <a:schemeClr val="bg1"/>
                </a:solidFill>
                <a:latin typeface="Calibri" panose="020F0502020204030204" pitchFamily="34" charset="0"/>
                <a:cs typeface="Rod" panose="02030509050101010101" pitchFamily="49" charset="-79"/>
              </a:rPr>
              <a:t>325 per student team member</a:t>
            </a:r>
          </a:p>
          <a:p>
            <a:pPr marL="36512" lvl="0" indent="0" algn="ctr">
              <a:buClr>
                <a:prstClr val="white"/>
              </a:buClr>
              <a:buNone/>
            </a:pPr>
            <a:endParaRPr lang="en-US" sz="1600" b="1" i="1" dirty="0">
              <a:solidFill>
                <a:srgbClr val="FF0000"/>
              </a:solidFill>
              <a:latin typeface="Calibri" panose="020F0502020204030204" pitchFamily="34" charset="0"/>
              <a:cs typeface="Rod" panose="02030509050101010101" pitchFamily="49" charset="-79"/>
            </a:endParaRPr>
          </a:p>
          <a:p>
            <a:pPr marL="36512" lvl="0" indent="0" algn="ctr">
              <a:buClr>
                <a:prstClr val="white"/>
              </a:buClr>
              <a:buNone/>
            </a:pPr>
            <a:r>
              <a:rPr lang="en-US" sz="1800" b="1" i="1" dirty="0">
                <a:solidFill>
                  <a:srgbClr val="FF0000"/>
                </a:solidFill>
                <a:latin typeface="Calibri" panose="020F0502020204030204" pitchFamily="34" charset="0"/>
                <a:cs typeface="Rod" panose="02030509050101010101" pitchFamily="49" charset="-79"/>
              </a:rPr>
              <a:t>* Can be won in addition to department awards</a:t>
            </a:r>
            <a:br>
              <a:rPr lang="en-US" sz="1800" b="1" i="1" dirty="0">
                <a:solidFill>
                  <a:srgbClr val="FF0000"/>
                </a:solidFill>
                <a:latin typeface="Calibri" panose="020F0502020204030204" pitchFamily="34" charset="0"/>
                <a:cs typeface="Rod" panose="02030509050101010101" pitchFamily="49" charset="-79"/>
              </a:rPr>
            </a:br>
            <a:r>
              <a:rPr lang="en-US" sz="1800" b="1" i="1" dirty="0">
                <a:solidFill>
                  <a:srgbClr val="FF0000"/>
                </a:solidFill>
                <a:latin typeface="Calibri" panose="020F0502020204030204" pitchFamily="34" charset="0"/>
                <a:cs typeface="Rod" panose="02030509050101010101" pitchFamily="49" charset="-79"/>
              </a:rPr>
              <a:t>** If the category only has one team competing, then the team score must be equivalent to other department scores to receive a prize.</a:t>
            </a:r>
          </a:p>
          <a:p>
            <a:pPr marL="36512" indent="0" algn="ctr">
              <a:buNone/>
            </a:pPr>
            <a:endParaRPr lang="en-US" sz="3200" dirty="0">
              <a:solidFill>
                <a:schemeClr val="bg1"/>
              </a:solidFill>
              <a:latin typeface="Calibri" panose="020F0502020204030204" pitchFamily="34" charset="0"/>
              <a:cs typeface="Rod" panose="02030509050101010101" pitchFamily="49" charset="-79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380647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PRIZES</a:t>
            </a:r>
          </a:p>
        </p:txBody>
      </p:sp>
    </p:spTree>
    <p:extLst>
      <p:ext uri="{BB962C8B-B14F-4D97-AF65-F5344CB8AC3E}">
        <p14:creationId xmlns:p14="http://schemas.microsoft.com/office/powerpoint/2010/main" val="26970260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066800"/>
            <a:ext cx="7315200" cy="4572000"/>
          </a:xfrm>
        </p:spPr>
        <p:txBody>
          <a:bodyPr/>
          <a:lstStyle/>
          <a:p>
            <a:pPr marL="36512" indent="0" algn="ctr">
              <a:buNone/>
            </a:pPr>
            <a:r>
              <a:rPr lang="en-US" sz="3200" b="1" dirty="0">
                <a:solidFill>
                  <a:srgbClr val="C00000"/>
                </a:solidFill>
                <a:latin typeface="Cambria" panose="02040503050406030204" pitchFamily="18" charset="0"/>
                <a:cs typeface="Rod" panose="02030509050101010101" pitchFamily="49" charset="-79"/>
              </a:rPr>
              <a:t>*Sustainability</a:t>
            </a:r>
          </a:p>
          <a:p>
            <a:pPr marL="36512" indent="0" algn="ctr">
              <a:buNone/>
            </a:pPr>
            <a:r>
              <a:rPr lang="en-US" sz="2800" dirty="0">
                <a:solidFill>
                  <a:schemeClr val="bg1"/>
                </a:solidFill>
                <a:latin typeface="Calibri" panose="020F0502020204030204" pitchFamily="34" charset="0"/>
                <a:cs typeface="Rod" panose="02030509050101010101" pitchFamily="49" charset="-79"/>
              </a:rPr>
              <a:t>$225 per student team member</a:t>
            </a:r>
          </a:p>
          <a:p>
            <a:pPr marL="36512" indent="0" algn="ctr">
              <a:buNone/>
            </a:pPr>
            <a:r>
              <a:rPr lang="en-US" sz="3200" b="1" dirty="0">
                <a:solidFill>
                  <a:srgbClr val="C00000"/>
                </a:solidFill>
                <a:latin typeface="Cambria" panose="02040503050406030204" pitchFamily="18" charset="0"/>
                <a:cs typeface="Rod" panose="02030509050101010101" pitchFamily="49" charset="-79"/>
              </a:rPr>
              <a:t>*Popular Choice</a:t>
            </a:r>
          </a:p>
          <a:p>
            <a:pPr marL="36512" indent="0" algn="ctr">
              <a:buNone/>
            </a:pPr>
            <a:r>
              <a:rPr lang="en-US" sz="2800" dirty="0">
                <a:solidFill>
                  <a:schemeClr val="bg1"/>
                </a:solidFill>
                <a:latin typeface="Calibri" panose="020F0502020204030204" pitchFamily="34" charset="0"/>
                <a:cs typeface="Rod" panose="02030509050101010101" pitchFamily="49" charset="-79"/>
              </a:rPr>
              <a:t>$125 per student team </a:t>
            </a:r>
            <a:r>
              <a:rPr lang="en-US" sz="2800" dirty="0" smtClean="0">
                <a:solidFill>
                  <a:schemeClr val="bg1"/>
                </a:solidFill>
                <a:latin typeface="Calibri" panose="020F0502020204030204" pitchFamily="34" charset="0"/>
                <a:cs typeface="Rod" panose="02030509050101010101" pitchFamily="49" charset="-79"/>
              </a:rPr>
              <a:t>member</a:t>
            </a:r>
          </a:p>
          <a:p>
            <a:pPr marL="36512" indent="0" algn="ctr">
              <a:buNone/>
            </a:pPr>
            <a:r>
              <a:rPr lang="en-US" sz="3200" b="1" dirty="0" smtClean="0">
                <a:solidFill>
                  <a:srgbClr val="C00000"/>
                </a:solidFill>
                <a:latin typeface="Cambria" panose="02040503050406030204" pitchFamily="18" charset="0"/>
                <a:cs typeface="Rod" panose="02030509050101010101" pitchFamily="49" charset="-79"/>
              </a:rPr>
              <a:t>*Team Congeniality</a:t>
            </a:r>
            <a:endParaRPr lang="en-US" sz="3200" b="1" dirty="0">
              <a:solidFill>
                <a:srgbClr val="C00000"/>
              </a:solidFill>
              <a:latin typeface="Cambria" panose="02040503050406030204" pitchFamily="18" charset="0"/>
              <a:cs typeface="Rod" panose="02030509050101010101" pitchFamily="49" charset="-79"/>
            </a:endParaRPr>
          </a:p>
          <a:p>
            <a:pPr marL="36512" indent="0" algn="ctr">
              <a:buNone/>
            </a:pPr>
            <a:r>
              <a:rPr lang="en-US" sz="2800" dirty="0">
                <a:solidFill>
                  <a:schemeClr val="bg1"/>
                </a:solidFill>
                <a:latin typeface="Calibri" panose="020F0502020204030204" pitchFamily="34" charset="0"/>
                <a:cs typeface="Rod" panose="02030509050101010101" pitchFamily="49" charset="-79"/>
              </a:rPr>
              <a:t>$</a:t>
            </a:r>
            <a:r>
              <a:rPr lang="en-US" sz="2800" dirty="0" smtClean="0">
                <a:solidFill>
                  <a:schemeClr val="bg1"/>
                </a:solidFill>
                <a:latin typeface="Calibri" panose="020F0502020204030204" pitchFamily="34" charset="0"/>
                <a:cs typeface="Rod" panose="02030509050101010101" pitchFamily="49" charset="-79"/>
              </a:rPr>
              <a:t>100 </a:t>
            </a:r>
            <a:r>
              <a:rPr lang="en-US" sz="2800" dirty="0">
                <a:solidFill>
                  <a:schemeClr val="bg1"/>
                </a:solidFill>
                <a:latin typeface="Calibri" panose="020F0502020204030204" pitchFamily="34" charset="0"/>
                <a:cs typeface="Rod" panose="02030509050101010101" pitchFamily="49" charset="-79"/>
              </a:rPr>
              <a:t>per student team </a:t>
            </a:r>
            <a:r>
              <a:rPr lang="en-US" sz="2800" dirty="0" smtClean="0">
                <a:solidFill>
                  <a:schemeClr val="bg1"/>
                </a:solidFill>
                <a:latin typeface="Calibri" panose="020F0502020204030204" pitchFamily="34" charset="0"/>
                <a:cs typeface="Rod" panose="02030509050101010101" pitchFamily="49" charset="-79"/>
              </a:rPr>
              <a:t>member</a:t>
            </a:r>
            <a:endParaRPr lang="en-US" sz="2800" dirty="0">
              <a:solidFill>
                <a:schemeClr val="bg1"/>
              </a:solidFill>
              <a:latin typeface="Calibri" panose="020F0502020204030204" pitchFamily="34" charset="0"/>
              <a:cs typeface="Rod" panose="02030509050101010101" pitchFamily="49" charset="-79"/>
            </a:endParaRPr>
          </a:p>
          <a:p>
            <a:pPr marL="36512" indent="0" algn="ctr">
              <a:buNone/>
            </a:pPr>
            <a:r>
              <a:rPr lang="en-US" sz="3200" b="1" dirty="0">
                <a:solidFill>
                  <a:srgbClr val="C00000"/>
                </a:solidFill>
                <a:latin typeface="Cambria" panose="02040503050406030204" pitchFamily="18" charset="0"/>
                <a:cs typeface="Rod" panose="02030509050101010101" pitchFamily="49" charset="-79"/>
              </a:rPr>
              <a:t>Grand Prize</a:t>
            </a:r>
          </a:p>
          <a:p>
            <a:pPr marL="36512" indent="0" algn="ctr">
              <a:buNone/>
            </a:pPr>
            <a:r>
              <a:rPr lang="en-US" sz="2800" dirty="0">
                <a:solidFill>
                  <a:schemeClr val="bg1"/>
                </a:solidFill>
                <a:latin typeface="Calibri" panose="020F0502020204030204" pitchFamily="34" charset="0"/>
                <a:cs typeface="Rod" panose="02030509050101010101" pitchFamily="49" charset="-79"/>
              </a:rPr>
              <a:t>$500 per student team </a:t>
            </a:r>
            <a:r>
              <a:rPr lang="en-US" sz="2800" dirty="0" smtClean="0">
                <a:solidFill>
                  <a:schemeClr val="bg1"/>
                </a:solidFill>
                <a:latin typeface="Calibri" panose="020F0502020204030204" pitchFamily="34" charset="0"/>
                <a:cs typeface="Rod" panose="02030509050101010101" pitchFamily="49" charset="-79"/>
              </a:rPr>
              <a:t>member</a:t>
            </a:r>
            <a:endParaRPr lang="en-US" sz="3200" dirty="0">
              <a:solidFill>
                <a:schemeClr val="bg1"/>
              </a:solidFill>
              <a:latin typeface="Calibri" panose="020F0502020204030204" pitchFamily="34" charset="0"/>
              <a:cs typeface="Rod" panose="02030509050101010101" pitchFamily="49" charset="-79"/>
            </a:endParaRPr>
          </a:p>
          <a:p>
            <a:pPr marL="36512" indent="0" algn="ctr">
              <a:buNone/>
            </a:pPr>
            <a:endParaRPr lang="en-US" sz="1800" b="1" i="1" dirty="0" smtClean="0">
              <a:solidFill>
                <a:srgbClr val="FF0000"/>
              </a:solidFill>
              <a:latin typeface="Calibri" panose="020F0502020204030204" pitchFamily="34" charset="0"/>
              <a:cs typeface="Rod" panose="02030509050101010101" pitchFamily="49" charset="-79"/>
            </a:endParaRPr>
          </a:p>
          <a:p>
            <a:pPr marL="36512" indent="0" algn="ctr">
              <a:buNone/>
            </a:pPr>
            <a:r>
              <a:rPr lang="en-US" sz="1800" b="1" i="1" dirty="0" smtClean="0">
                <a:solidFill>
                  <a:srgbClr val="FF0000"/>
                </a:solidFill>
                <a:latin typeface="Calibri" panose="020F0502020204030204" pitchFamily="34" charset="0"/>
                <a:cs typeface="Rod" panose="02030509050101010101" pitchFamily="49" charset="-79"/>
              </a:rPr>
              <a:t>* </a:t>
            </a:r>
            <a:r>
              <a:rPr lang="en-US" sz="1800" b="1" i="1" dirty="0">
                <a:solidFill>
                  <a:srgbClr val="FF0000"/>
                </a:solidFill>
                <a:latin typeface="Calibri" panose="020F0502020204030204" pitchFamily="34" charset="0"/>
                <a:cs typeface="Rod" panose="02030509050101010101" pitchFamily="49" charset="-79"/>
              </a:rPr>
              <a:t>Can be won in addition to department awards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380647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PRIZES</a:t>
            </a:r>
          </a:p>
        </p:txBody>
      </p:sp>
    </p:spTree>
    <p:extLst>
      <p:ext uri="{BB962C8B-B14F-4D97-AF65-F5344CB8AC3E}">
        <p14:creationId xmlns:p14="http://schemas.microsoft.com/office/powerpoint/2010/main" val="14238302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143000"/>
            <a:ext cx="7848600" cy="5181600"/>
          </a:xfrm>
        </p:spPr>
        <p:txBody>
          <a:bodyPr/>
          <a:lstStyle/>
          <a:p>
            <a:pPr marL="36512" indent="0" algn="ctr">
              <a:buNone/>
            </a:pPr>
            <a:r>
              <a:rPr lang="en-US" sz="3200" dirty="0">
                <a:solidFill>
                  <a:schemeClr val="bg1"/>
                </a:solidFill>
                <a:latin typeface="Calibri" panose="020F0502020204030204" pitchFamily="34" charset="0"/>
                <a:cs typeface="Rod" panose="02030509050101010101" pitchFamily="49" charset="-79"/>
              </a:rPr>
              <a:t>Professional team photos will be taken at no charge on the dates and times below:</a:t>
            </a:r>
          </a:p>
          <a:p>
            <a:pPr marL="36512" indent="0" algn="ctr">
              <a:buNone/>
            </a:pPr>
            <a:endParaRPr lang="en-US" sz="1400" dirty="0">
              <a:solidFill>
                <a:schemeClr val="bg1"/>
              </a:solidFill>
              <a:latin typeface="Calibri" panose="020F0502020204030204" pitchFamily="34" charset="0"/>
              <a:cs typeface="Rod" panose="02030509050101010101" pitchFamily="49" charset="-79"/>
            </a:endParaRPr>
          </a:p>
          <a:p>
            <a:pPr marL="36512" indent="0" algn="ctr">
              <a:buNone/>
            </a:pPr>
            <a:r>
              <a:rPr lang="en-US" sz="2800" b="1" dirty="0" smtClean="0">
                <a:solidFill>
                  <a:srgbClr val="C00000"/>
                </a:solidFill>
                <a:latin typeface="Cambria" panose="02040503050406030204" pitchFamily="18" charset="0"/>
                <a:cs typeface="Rod" panose="02030509050101010101" pitchFamily="49" charset="-79"/>
              </a:rPr>
              <a:t>Monday, March 9th</a:t>
            </a:r>
            <a:r>
              <a:rPr lang="en-US" sz="2800" b="1" dirty="0" smtClean="0">
                <a:solidFill>
                  <a:srgbClr val="C00000"/>
                </a:solidFill>
                <a:latin typeface="Cambria" panose="02040503050406030204" pitchFamily="18" charset="0"/>
                <a:cs typeface="Rod" panose="02030509050101010101" pitchFamily="49" charset="-79"/>
              </a:rPr>
              <a:t>: 12pm </a:t>
            </a:r>
            <a:r>
              <a:rPr lang="en-US" sz="2800" b="1" dirty="0">
                <a:solidFill>
                  <a:srgbClr val="C00000"/>
                </a:solidFill>
                <a:latin typeface="Cambria" panose="02040503050406030204" pitchFamily="18" charset="0"/>
                <a:cs typeface="Rod" panose="02030509050101010101" pitchFamily="49" charset="-79"/>
              </a:rPr>
              <a:t>– </a:t>
            </a:r>
            <a:r>
              <a:rPr lang="en-US" sz="2800" b="1" dirty="0">
                <a:solidFill>
                  <a:srgbClr val="C00000"/>
                </a:solidFill>
                <a:latin typeface="Cambria" panose="02040503050406030204" pitchFamily="18" charset="0"/>
                <a:cs typeface="Rod" panose="02030509050101010101" pitchFamily="49" charset="-79"/>
              </a:rPr>
              <a:t>5</a:t>
            </a:r>
            <a:r>
              <a:rPr lang="en-US" sz="2800" b="1" dirty="0" smtClean="0">
                <a:solidFill>
                  <a:srgbClr val="C00000"/>
                </a:solidFill>
                <a:latin typeface="Cambria" panose="02040503050406030204" pitchFamily="18" charset="0"/>
                <a:cs typeface="Rod" panose="02030509050101010101" pitchFamily="49" charset="-79"/>
              </a:rPr>
              <a:t>pm</a:t>
            </a:r>
            <a:r>
              <a:rPr lang="en-US" sz="2800" b="1" dirty="0">
                <a:solidFill>
                  <a:srgbClr val="C00000"/>
                </a:solidFill>
                <a:latin typeface="Cambria" panose="02040503050406030204" pitchFamily="18" charset="0"/>
                <a:cs typeface="Rod" panose="02030509050101010101" pitchFamily="49" charset="-79"/>
              </a:rPr>
              <a:t>*</a:t>
            </a:r>
          </a:p>
          <a:p>
            <a:pPr marL="36512" indent="0" algn="ctr">
              <a:buNone/>
            </a:pPr>
            <a:r>
              <a:rPr lang="en-US" sz="2800" b="1" dirty="0">
                <a:solidFill>
                  <a:schemeClr val="bg1"/>
                </a:solidFill>
                <a:latin typeface="Cambria" panose="02040503050406030204" pitchFamily="18" charset="0"/>
                <a:cs typeface="Rod" panose="02030509050101010101" pitchFamily="49" charset="-79"/>
              </a:rPr>
              <a:t>&amp;</a:t>
            </a:r>
          </a:p>
          <a:p>
            <a:pPr marL="36512" indent="0" algn="ctr">
              <a:buNone/>
            </a:pPr>
            <a:r>
              <a:rPr lang="en-US" sz="2800" b="1" dirty="0" smtClean="0">
                <a:solidFill>
                  <a:srgbClr val="C00000"/>
                </a:solidFill>
                <a:latin typeface="Cambria" panose="02040503050406030204" pitchFamily="18" charset="0"/>
                <a:cs typeface="Rod" panose="02030509050101010101" pitchFamily="49" charset="-79"/>
              </a:rPr>
              <a:t>Tuesday, March 10</a:t>
            </a:r>
            <a:r>
              <a:rPr lang="en-US" sz="2800" b="1" dirty="0" smtClean="0">
                <a:solidFill>
                  <a:srgbClr val="C00000"/>
                </a:solidFill>
                <a:latin typeface="Cambria" panose="02040503050406030204" pitchFamily="18" charset="0"/>
                <a:cs typeface="Rod" panose="02030509050101010101" pitchFamily="49" charset="-79"/>
              </a:rPr>
              <a:t>: 8am </a:t>
            </a:r>
            <a:r>
              <a:rPr lang="en-US" sz="2800" b="1" dirty="0">
                <a:solidFill>
                  <a:srgbClr val="C00000"/>
                </a:solidFill>
                <a:latin typeface="Cambria" panose="02040503050406030204" pitchFamily="18" charset="0"/>
                <a:cs typeface="Rod" panose="02030509050101010101" pitchFamily="49" charset="-79"/>
              </a:rPr>
              <a:t>– </a:t>
            </a:r>
            <a:r>
              <a:rPr lang="en-US" sz="2800" b="1" dirty="0" smtClean="0">
                <a:solidFill>
                  <a:srgbClr val="C00000"/>
                </a:solidFill>
                <a:latin typeface="Cambria" panose="02040503050406030204" pitchFamily="18" charset="0"/>
                <a:cs typeface="Rod" panose="02030509050101010101" pitchFamily="49" charset="-79"/>
              </a:rPr>
              <a:t>12pm</a:t>
            </a:r>
            <a:r>
              <a:rPr lang="en-US" sz="2800" b="1" dirty="0">
                <a:solidFill>
                  <a:srgbClr val="C00000"/>
                </a:solidFill>
                <a:latin typeface="Cambria" panose="02040503050406030204" pitchFamily="18" charset="0"/>
                <a:cs typeface="Rod" panose="02030509050101010101" pitchFamily="49" charset="-79"/>
              </a:rPr>
              <a:t>*</a:t>
            </a:r>
          </a:p>
          <a:p>
            <a:pPr marL="36512" indent="0" algn="ctr">
              <a:buNone/>
            </a:pPr>
            <a:endParaRPr lang="en-US" sz="1400" b="1" dirty="0">
              <a:solidFill>
                <a:srgbClr val="C00000"/>
              </a:solidFill>
              <a:latin typeface="Cambria" panose="02040503050406030204" pitchFamily="18" charset="0"/>
              <a:cs typeface="Rod" panose="02030509050101010101" pitchFamily="49" charset="-79"/>
            </a:endParaRPr>
          </a:p>
          <a:p>
            <a:pPr algn="ctr"/>
            <a:r>
              <a:rPr lang="en-US" sz="2000" b="1" i="1" dirty="0">
                <a:solidFill>
                  <a:schemeClr val="bg1"/>
                </a:solidFill>
                <a:latin typeface="Cambria" panose="02040503050406030204" pitchFamily="18" charset="0"/>
                <a:cs typeface="Rod" panose="02030509050101010101" pitchFamily="49" charset="-79"/>
              </a:rPr>
              <a:t>Location is the Great Hall, TBE-A 1</a:t>
            </a:r>
            <a:r>
              <a:rPr lang="en-US" sz="2000" b="1" i="1" baseline="30000" dirty="0">
                <a:solidFill>
                  <a:schemeClr val="bg1"/>
                </a:solidFill>
                <a:latin typeface="Cambria" panose="02040503050406030204" pitchFamily="18" charset="0"/>
                <a:cs typeface="Rod" panose="02030509050101010101" pitchFamily="49" charset="-79"/>
              </a:rPr>
              <a:t>st</a:t>
            </a:r>
            <a:r>
              <a:rPr lang="en-US" sz="2000" b="1" i="1" dirty="0">
                <a:solidFill>
                  <a:schemeClr val="bg1"/>
                </a:solidFill>
                <a:latin typeface="Cambria" panose="02040503050406030204" pitchFamily="18" charset="0"/>
                <a:cs typeface="Rod" panose="02030509050101010101" pitchFamily="49" charset="-79"/>
              </a:rPr>
              <a:t> floor.  Professional attire for team photo</a:t>
            </a:r>
            <a:r>
              <a:rPr lang="en-US" sz="2000" b="1" i="1" dirty="0" smtClean="0">
                <a:solidFill>
                  <a:schemeClr val="bg1"/>
                </a:solidFill>
                <a:latin typeface="Cambria" panose="02040503050406030204" pitchFamily="18" charset="0"/>
                <a:cs typeface="Rod" panose="02030509050101010101" pitchFamily="49" charset="-79"/>
              </a:rPr>
              <a:t>.</a:t>
            </a:r>
          </a:p>
          <a:p>
            <a:pPr algn="ctr"/>
            <a:r>
              <a:rPr lang="en-US" sz="2000" b="1" i="1" dirty="0" smtClean="0">
                <a:solidFill>
                  <a:srgbClr val="C00000"/>
                </a:solidFill>
                <a:latin typeface="Cambria" panose="02040503050406030204" pitchFamily="18" charset="0"/>
                <a:cs typeface="Rod" panose="02030509050101010101" pitchFamily="49" charset="-79"/>
              </a:rPr>
              <a:t>*Time slots will be filled as received, these are the only 2 days we will take team photos.</a:t>
            </a:r>
            <a:endParaRPr lang="en-US" sz="2000" b="1" i="1" dirty="0">
              <a:solidFill>
                <a:srgbClr val="C00000"/>
              </a:solidFill>
              <a:latin typeface="Cambria" panose="02040503050406030204" pitchFamily="18" charset="0"/>
              <a:cs typeface="Rod" panose="02030509050101010101" pitchFamily="49" charset="-79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380647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Professional Team Photos</a:t>
            </a:r>
          </a:p>
        </p:txBody>
      </p:sp>
    </p:spTree>
    <p:extLst>
      <p:ext uri="{BB962C8B-B14F-4D97-AF65-F5344CB8AC3E}">
        <p14:creationId xmlns:p14="http://schemas.microsoft.com/office/powerpoint/2010/main" val="25141952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6" name="Picture 8" descr="Image may contain: 3 people, people smiling, people standing and outdoo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6868" y="8458200"/>
            <a:ext cx="2638746" cy="2638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Image may contain: 3 people, people smiling, people standing and outdoor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66" r="12784" b="4097"/>
          <a:stretch/>
        </p:blipFill>
        <p:spPr bwMode="auto">
          <a:xfrm>
            <a:off x="152400" y="154025"/>
            <a:ext cx="4038600" cy="2937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Image may contain: 2 people, people smiling, people sitti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3273" y="228400"/>
            <a:ext cx="4660564" cy="2862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Image may contain: 5 people, people smiling, people standi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3935" y="3276600"/>
            <a:ext cx="5498675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79033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8" name="Picture 16" descr="Image may contain: 5 people, people smiling, people standi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3530906"/>
            <a:ext cx="5399701" cy="3250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Image may contain: 6 people, people smiling, people standi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99" y="76200"/>
            <a:ext cx="4870582" cy="3388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Image may contain: 3 people, people smili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36062"/>
            <a:ext cx="3900284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2472907"/>
      </p:ext>
    </p:extLst>
  </p:cSld>
  <p:clrMapOvr>
    <a:masterClrMapping/>
  </p:clrMapOvr>
</p:sld>
</file>

<file path=ppt/theme/theme1.xml><?xml version="1.0" encoding="utf-8"?>
<a:theme xmlns:a="http://schemas.openxmlformats.org/drawingml/2006/main" name="Theme1">
  <a:themeElements>
    <a:clrScheme name="Custom 1">
      <a:dk1>
        <a:sysClr val="windowText" lastClr="000000"/>
      </a:dk1>
      <a:lt1>
        <a:sysClr val="window" lastClr="FFFFFF"/>
      </a:lt1>
      <a:dk2>
        <a:srgbClr val="411414"/>
      </a:dk2>
      <a:lt2>
        <a:srgbClr val="7F7F7F"/>
      </a:lt2>
      <a:accent1>
        <a:srgbClr val="D98686"/>
      </a:accent1>
      <a:accent2>
        <a:srgbClr val="752525"/>
      </a:accent2>
      <a:accent3>
        <a:srgbClr val="595959"/>
      </a:accent3>
      <a:accent4>
        <a:srgbClr val="3F3F3F"/>
      </a:accent4>
      <a:accent5>
        <a:srgbClr val="E8B7B7"/>
      </a:accent5>
      <a:accent6>
        <a:srgbClr val="BFBFBF"/>
      </a:accent6>
      <a:hlink>
        <a:srgbClr val="DB5353"/>
      </a:hlink>
      <a:folHlink>
        <a:srgbClr val="903638"/>
      </a:folHlink>
    </a:clrScheme>
    <a:fontScheme name="Technic">
      <a:majorFont>
        <a:latin typeface="Franklin Gothic Book"/>
        <a:ea typeface=""/>
        <a:cs typeface=""/>
        <a:font script="Jpan" typeface="ＭＳ Ｐゴシック"/>
        <a:font script="Hang" typeface="HY견고딕"/>
        <a:font script="Hans" typeface="宋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HGｺﾞｼｯｸM"/>
        <a:font script="Hang" typeface="HY중고딕"/>
        <a:font script="Hans" typeface="黑体"/>
        <a:font script="Hant" typeface="微軟正黑體"/>
        <a:font script="Arab" typeface="Tahoma"/>
        <a:font script="Hebr" typeface="Levenim MT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Technic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</a:schemeClr>
            </a:gs>
            <a:gs pos="68000">
              <a:schemeClr val="phClr">
                <a:tint val="77000"/>
              </a:schemeClr>
            </a:gs>
            <a:gs pos="81000">
              <a:schemeClr val="phClr">
                <a:tint val="79000"/>
              </a:schemeClr>
            </a:gs>
            <a:gs pos="86000">
              <a:schemeClr val="phClr">
                <a:tint val="73000"/>
              </a:schemeClr>
            </a:gs>
            <a:gs pos="100000">
              <a:schemeClr val="phClr">
                <a:tint val="3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3000"/>
                <a:satMod val="150000"/>
              </a:schemeClr>
            </a:gs>
            <a:gs pos="25000">
              <a:schemeClr val="phClr">
                <a:tint val="96000"/>
                <a:shade val="80000"/>
                <a:satMod val="105000"/>
              </a:schemeClr>
            </a:gs>
            <a:gs pos="38000">
              <a:schemeClr val="phClr">
                <a:tint val="96000"/>
                <a:shade val="59000"/>
                <a:satMod val="120000"/>
              </a:schemeClr>
            </a:gs>
            <a:gs pos="55000">
              <a:schemeClr val="phClr">
                <a:shade val="57000"/>
                <a:satMod val="120000"/>
              </a:schemeClr>
            </a:gs>
            <a:gs pos="80000">
              <a:schemeClr val="phClr">
                <a:shade val="56000"/>
                <a:satMod val="145000"/>
              </a:schemeClr>
            </a:gs>
            <a:gs pos="88000">
              <a:schemeClr val="phClr">
                <a:shade val="63000"/>
                <a:satMod val="160000"/>
              </a:schemeClr>
            </a:gs>
            <a:gs pos="100000">
              <a:schemeClr val="phClr">
                <a:tint val="99555"/>
                <a:satMod val="155000"/>
              </a:schemeClr>
            </a:gs>
          </a:gsLst>
          <a:lin ang="5400000" scaled="1"/>
        </a:gradFill>
      </a:fillStyleLst>
      <a:lnStyleLst>
        <a:ln w="9525" cap="flat" cmpd="sng" algn="ctr">
          <a:solidFill>
            <a:schemeClr val="phClr">
              <a:shade val="60000"/>
              <a:satMod val="30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</a:effectStyle>
        <a:effectStyle>
          <a:effectLst>
            <a:glow rad="700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</a:effectStyle>
        <a:effectStyle>
          <a:effectLst>
            <a:glow rad="762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  <a:scene3d>
            <a:camera prst="orthographicFront" fov="0">
              <a:rot lat="0" lon="0" rev="0"/>
            </a:camera>
            <a:lightRig rig="harsh" dir="t">
              <a:rot lat="6000000" lon="6000000" rev="0"/>
            </a:lightRig>
          </a:scene3d>
          <a:sp3d contourW="10000" prstMaterial="metal">
            <a:bevelT w="20000" h="9000" prst="softRound"/>
            <a:contourClr>
              <a:schemeClr val="phClr">
                <a:shade val="30000"/>
                <a:satMod val="2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50000"/>
              </a:schemeClr>
            </a:gs>
            <a:gs pos="30000">
              <a:schemeClr val="phClr">
                <a:shade val="60000"/>
                <a:satMod val="150000"/>
              </a:schemeClr>
            </a:gs>
            <a:gs pos="100000">
              <a:schemeClr val="phClr">
                <a:tint val="83000"/>
                <a:satMod val="200000"/>
              </a:schemeClr>
            </a:gs>
          </a:gsLst>
          <a:lin ang="13000000" scaled="0"/>
        </a:gradFill>
        <a:gradFill rotWithShape="1">
          <a:gsLst>
            <a:gs pos="0">
              <a:schemeClr val="phClr">
                <a:tint val="78000"/>
                <a:satMod val="220000"/>
              </a:schemeClr>
            </a:gs>
            <a:gs pos="100000">
              <a:schemeClr val="phClr">
                <a:shade val="35000"/>
                <a:satMod val="155000"/>
              </a:schemeClr>
            </a:gs>
          </a:gsLst>
          <a:path path="circle">
            <a:fillToRect l="60000" t="50000" r="4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13013</TotalTime>
  <Words>496</Words>
  <Application>Microsoft Office PowerPoint</Application>
  <PresentationFormat>On-screen Show (4:3)</PresentationFormat>
  <Paragraphs>97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Arial</vt:lpstr>
      <vt:lpstr>Calibri</vt:lpstr>
      <vt:lpstr>Cambria</vt:lpstr>
      <vt:lpstr>Franklin Gothic Book</vt:lpstr>
      <vt:lpstr>Impact</vt:lpstr>
      <vt:lpstr>Rod</vt:lpstr>
      <vt:lpstr>Tahoma</vt:lpstr>
      <vt:lpstr>Theme1</vt:lpstr>
      <vt:lpstr>WELCOME  to your Spring 2020 senior design!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University of Nevada, Las Vegas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oit</dc:creator>
  <cp:lastModifiedBy>Molly Marks</cp:lastModifiedBy>
  <cp:revision>116</cp:revision>
  <cp:lastPrinted>2020-01-21T15:19:46Z</cp:lastPrinted>
  <dcterms:created xsi:type="dcterms:W3CDTF">2013-01-04T21:20:13Z</dcterms:created>
  <dcterms:modified xsi:type="dcterms:W3CDTF">2020-01-21T15:23:56Z</dcterms:modified>
</cp:coreProperties>
</file>